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9" r:id="rId1"/>
  </p:sldMasterIdLst>
  <p:notesMasterIdLst>
    <p:notesMasterId r:id="rId13"/>
  </p:notesMasterIdLst>
  <p:sldIdLst>
    <p:sldId id="256" r:id="rId2"/>
    <p:sldId id="263" r:id="rId3"/>
    <p:sldId id="267" r:id="rId4"/>
    <p:sldId id="266" r:id="rId5"/>
    <p:sldId id="264" r:id="rId6"/>
    <p:sldId id="265" r:id="rId7"/>
    <p:sldId id="270" r:id="rId8"/>
    <p:sldId id="268" r:id="rId9"/>
    <p:sldId id="269" r:id="rId10"/>
    <p:sldId id="271" r:id="rId11"/>
    <p:sldId id="272" r:id="rId12"/>
  </p:sldIdLst>
  <p:sldSz cx="9144000" cy="5143500" type="screen16x9"/>
  <p:notesSz cx="6858000" cy="9144000"/>
  <p:embeddedFontLst>
    <p:embeddedFont>
      <p:font typeface="Gill Sans MT" panose="020B0502020104020203" pitchFamily="34" charset="0"/>
      <p:regular r:id="rId14"/>
      <p:bold r:id="rId15"/>
      <p:italic r:id="rId16"/>
      <p:boldItalic r:id="rId17"/>
    </p:embeddedFont>
    <p:embeddedFont>
      <p:font typeface="Impact" panose="020B0806030902050204" pitchFamily="34" charset="0"/>
      <p:regular r:id="rId18"/>
    </p:embeddedFont>
    <p:embeddedFont>
      <p:font typeface="Roboto Slab" panose="020B0600070205080204" charset="0"/>
      <p:regular r:id="rId19"/>
      <p:bold r:id="rId20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1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667763" y="473202"/>
            <a:ext cx="3926681" cy="3921919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823791"/>
            <a:ext cx="7738814" cy="3296241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4484398"/>
            <a:ext cx="6034030" cy="55670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4781759"/>
            <a:ext cx="1747292" cy="261347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4781759"/>
            <a:ext cx="3086100" cy="259347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4781759"/>
            <a:ext cx="1747292" cy="259347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" smtClean="0"/>
              <a:t>‹#›</a:t>
            </a:fld>
            <a:endParaRPr lang="ja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528351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" smtClean="0"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149963631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9741" y="286790"/>
            <a:ext cx="1119099" cy="420030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5" y="286789"/>
            <a:ext cx="6294439" cy="420030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" smtClean="0"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260599679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4673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" smtClean="0"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208157902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805417"/>
            <a:ext cx="6140303" cy="3048470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3869836"/>
            <a:ext cx="5263116" cy="71335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4781759"/>
            <a:ext cx="1120460" cy="261347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4781759"/>
            <a:ext cx="3086100" cy="259347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4781759"/>
            <a:ext cx="1115675" cy="259347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" smtClean="0"/>
              <a:t>‹#›</a:t>
            </a:fld>
            <a:endParaRPr lang="ja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51435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165870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1714500"/>
            <a:ext cx="3600450" cy="27146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7" y="1714500"/>
            <a:ext cx="3600450" cy="27146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" smtClean="0"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1626816505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546" y="285750"/>
            <a:ext cx="7629525" cy="112013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9" y="1649725"/>
            <a:ext cx="3600450" cy="474397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425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2975" y="2181826"/>
            <a:ext cx="3600450" cy="22472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1649725"/>
            <a:ext cx="3600450" cy="474397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425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181826"/>
            <a:ext cx="3600450" cy="224729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" smtClean="0"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2828614207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" smtClean="0"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15021118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" smtClean="0"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4057039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5143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342900"/>
            <a:ext cx="2319086" cy="897503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425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690283"/>
            <a:ext cx="4618814" cy="373884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306002"/>
            <a:ext cx="2319086" cy="3123123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900"/>
              </a:spcBef>
              <a:buNone/>
              <a:defRPr sz="12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4781759"/>
            <a:ext cx="925016" cy="261347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10/10/2021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4781759"/>
            <a:ext cx="2611634" cy="2593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4781759"/>
            <a:ext cx="924342" cy="259347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" smtClean="0"/>
              <a:t>‹#›</a:t>
            </a:fld>
            <a:endParaRPr lang="ja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12598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03015926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51434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51435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12598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342900"/>
            <a:ext cx="2319088" cy="897503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425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306002"/>
            <a:ext cx="2319088" cy="3123123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900"/>
              </a:spcBef>
              <a:buNone/>
              <a:defRPr sz="12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4781759"/>
            <a:ext cx="924342" cy="261347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10/10/2021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4781759"/>
            <a:ext cx="2611634" cy="2593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5676" y="4781759"/>
            <a:ext cx="925830" cy="259347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" smtClean="0"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24157414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286789"/>
            <a:ext cx="7633742" cy="11190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1714501"/>
            <a:ext cx="7633742" cy="2695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4781759"/>
            <a:ext cx="1747292" cy="261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81759"/>
            <a:ext cx="3086100" cy="259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4781759"/>
            <a:ext cx="2114549" cy="2593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ja" smtClean="0"/>
              <a:t>‹#›</a:t>
            </a:fld>
            <a:endParaRPr lang="ja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664369" cy="51435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8931402" y="0"/>
            <a:ext cx="212598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772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825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kumimoji="1"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kumimoji="1"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kumimoji="1"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kumimoji="1"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kumimoji="1"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kumimoji="1"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kumimoji="1"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Gill Sans MT" panose="020B0502020104020203" pitchFamily="34" charset="0"/>
        <a:buChar char="–"/>
        <a:defRPr kumimoji="1"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10000"/>
        </a:lnSpc>
        <a:spcBef>
          <a:spcPts val="525"/>
        </a:spcBef>
        <a:buClr>
          <a:schemeClr val="tx2"/>
        </a:buClr>
        <a:buFont typeface="Arial" panose="020B0604020202020204" pitchFamily="34" charset="0"/>
        <a:buChar char="•"/>
        <a:defRPr kumimoji="1" sz="105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1418738" y="1779600"/>
            <a:ext cx="6702577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 b="1" dirty="0">
                <a:latin typeface="Roboto Slab" panose="020B0600070205080204" charset="0"/>
                <a:ea typeface="Arial"/>
                <a:cs typeface="Arial"/>
                <a:sym typeface="Arial"/>
              </a:rPr>
              <a:t>Road to employmen</a:t>
            </a:r>
            <a:r>
              <a:rPr lang="en-US" altLang="ja-JP" sz="3600" b="1" dirty="0">
                <a:latin typeface="Roboto Slab" panose="020B0600070205080204" charset="0"/>
                <a:ea typeface="Arial"/>
                <a:cs typeface="Arial"/>
                <a:sym typeface="Arial"/>
              </a:rPr>
              <a:t>t</a:t>
            </a:r>
            <a:br>
              <a:rPr lang="ja" sz="3600" b="1" dirty="0">
                <a:latin typeface="Roboto Slab" panose="020B0600070205080204" charset="0"/>
                <a:ea typeface="Arial"/>
                <a:cs typeface="Arial"/>
                <a:sym typeface="Arial"/>
              </a:rPr>
            </a:br>
            <a:br>
              <a:rPr lang="en-US" altLang="ja" sz="3600" b="1" dirty="0">
                <a:latin typeface="Roboto Slab" panose="020B0600070205080204" charset="0"/>
                <a:ea typeface="Arial"/>
                <a:cs typeface="Arial"/>
                <a:sym typeface="Arial"/>
              </a:rPr>
            </a:br>
            <a:r>
              <a:rPr lang="ja" sz="3600" b="1" dirty="0">
                <a:latin typeface="Roboto Slab" panose="020B0600070205080204" charset="0"/>
                <a:ea typeface="Arial"/>
                <a:cs typeface="Arial"/>
                <a:sym typeface="Arial"/>
              </a:rPr>
              <a:t>in Japan</a:t>
            </a:r>
            <a:endParaRPr sz="3600" b="1" dirty="0">
              <a:latin typeface="Roboto Slab" panose="020B0600070205080204" charset="0"/>
              <a:ea typeface="Roboto Slab" panose="020B0600070205080204" charset="0"/>
              <a:cs typeface="Arial"/>
              <a:sym typeface="Arial"/>
            </a:endParaRPr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4307299" y="4333821"/>
            <a:ext cx="4656221" cy="70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0" dirty="0">
                <a:solidFill>
                  <a:schemeClr val="dk1"/>
                </a:solidFill>
                <a:latin typeface="Roboto Slab" panose="020B0600070205080204" charset="0"/>
              </a:rPr>
              <a:t>Hotsuma InternationalSchool</a:t>
            </a:r>
            <a:endParaRPr b="0" dirty="0">
              <a:solidFill>
                <a:schemeClr val="dk1"/>
              </a:solidFill>
              <a:latin typeface="Roboto Slab" panose="020B0600070205080204" charset="0"/>
              <a:ea typeface="Roboto Slab" panose="020B060007020508020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67;p14">
            <a:extLst>
              <a:ext uri="{FF2B5EF4-FFF2-40B4-BE49-F238E27FC236}">
                <a16:creationId xmlns:a16="http://schemas.microsoft.com/office/drawing/2014/main" id="{C00D0836-1CAB-4BE6-A4B3-822CBD3556A9}"/>
              </a:ext>
            </a:extLst>
          </p:cNvPr>
          <p:cNvSpPr txBox="1"/>
          <p:nvPr/>
        </p:nvSpPr>
        <p:spPr>
          <a:xfrm>
            <a:off x="2448300" y="1319594"/>
            <a:ext cx="4247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b="1" dirty="0">
                <a:solidFill>
                  <a:schemeClr val="dk2"/>
                </a:solidFill>
                <a:latin typeface="Roboto Slab" panose="020B0600070205080204" charset="0"/>
              </a:rPr>
              <a:t>Hotsuma International School</a:t>
            </a:r>
            <a:endParaRPr sz="1800" dirty="0">
              <a:solidFill>
                <a:schemeClr val="dk2"/>
              </a:solidFill>
              <a:latin typeface="Roboto Slab" panose="020B0600070205080204" charset="0"/>
              <a:ea typeface="Roboto Slab" panose="020B0600070205080204" charset="0"/>
              <a:cs typeface="Lato"/>
              <a:sym typeface="Lato"/>
            </a:endParaRPr>
          </a:p>
        </p:txBody>
      </p:sp>
      <p:sp>
        <p:nvSpPr>
          <p:cNvPr id="37" name="Google Shape;70;p14">
            <a:extLst>
              <a:ext uri="{FF2B5EF4-FFF2-40B4-BE49-F238E27FC236}">
                <a16:creationId xmlns:a16="http://schemas.microsoft.com/office/drawing/2014/main" id="{D5824474-09E7-46CB-9D8A-32EAD6FE577B}"/>
              </a:ext>
            </a:extLst>
          </p:cNvPr>
          <p:cNvSpPr txBox="1"/>
          <p:nvPr/>
        </p:nvSpPr>
        <p:spPr>
          <a:xfrm>
            <a:off x="1486662" y="1319659"/>
            <a:ext cx="819688" cy="461635"/>
          </a:xfrm>
          <a:prstGeom prst="rect">
            <a:avLst/>
          </a:prstGeom>
          <a:noFill/>
          <a:ln w="28575" cap="flat" cmpd="sng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Step1</a:t>
            </a:r>
            <a:endParaRPr b="1" dirty="0">
              <a:solidFill>
                <a:schemeClr val="dk2"/>
              </a:solidFill>
              <a:latin typeface="Roboto Slab" panose="020B0600070205080204" charset="0"/>
              <a:ea typeface="Roboto Slab" panose="020B0600070205080204" charset="0"/>
              <a:cs typeface="Roboto Slab"/>
              <a:sym typeface="Roboto Slab"/>
            </a:endParaRPr>
          </a:p>
        </p:txBody>
      </p:sp>
      <p:sp>
        <p:nvSpPr>
          <p:cNvPr id="39" name="Google Shape;72;p14">
            <a:extLst>
              <a:ext uri="{FF2B5EF4-FFF2-40B4-BE49-F238E27FC236}">
                <a16:creationId xmlns:a16="http://schemas.microsoft.com/office/drawing/2014/main" id="{32C5F44F-DCF6-4F67-B1F0-CA7EEE6DDBA4}"/>
              </a:ext>
            </a:extLst>
          </p:cNvPr>
          <p:cNvSpPr txBox="1"/>
          <p:nvPr/>
        </p:nvSpPr>
        <p:spPr>
          <a:xfrm>
            <a:off x="1486662" y="3942753"/>
            <a:ext cx="819688" cy="461635"/>
          </a:xfrm>
          <a:prstGeom prst="rect">
            <a:avLst/>
          </a:prstGeom>
          <a:noFill/>
          <a:ln w="28575" cap="flat" cmpd="sng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Ste</a:t>
            </a:r>
            <a:r>
              <a:rPr lang="en-US" altLang="ja-JP" b="1" dirty="0">
                <a:solidFill>
                  <a:schemeClr val="dk2"/>
                </a:solidFill>
                <a:latin typeface="Roboto Slab" panose="020B0600070205080204" charset="0"/>
                <a:ea typeface="Roboto Slab" panose="020B0600070205080204" charset="0"/>
                <a:cs typeface="Roboto Slab"/>
                <a:sym typeface="Roboto Slab"/>
              </a:rPr>
              <a:t>p</a:t>
            </a:r>
            <a:r>
              <a:rPr lang="en-US" altLang="ja-JP" b="1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2</a:t>
            </a:r>
            <a:endParaRPr b="1" dirty="0">
              <a:solidFill>
                <a:schemeClr val="dk2"/>
              </a:solidFill>
              <a:latin typeface="Roboto Slab" panose="020B0600070205080204" charset="0"/>
              <a:ea typeface="Roboto Slab" panose="020B0600070205080204" charset="0"/>
              <a:cs typeface="Roboto Slab"/>
              <a:sym typeface="Roboto Slab"/>
            </a:endParaRPr>
          </a:p>
        </p:txBody>
      </p:sp>
      <p:sp>
        <p:nvSpPr>
          <p:cNvPr id="41" name="Google Shape;74;p14">
            <a:extLst>
              <a:ext uri="{FF2B5EF4-FFF2-40B4-BE49-F238E27FC236}">
                <a16:creationId xmlns:a16="http://schemas.microsoft.com/office/drawing/2014/main" id="{C3915DE3-D889-468E-9D4A-451192822C59}"/>
              </a:ext>
            </a:extLst>
          </p:cNvPr>
          <p:cNvSpPr txBox="1"/>
          <p:nvPr/>
        </p:nvSpPr>
        <p:spPr>
          <a:xfrm>
            <a:off x="2441075" y="1650254"/>
            <a:ext cx="256920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　･1.5</a:t>
            </a:r>
            <a:r>
              <a:rPr lang="en-US" alt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 ~ </a:t>
            </a:r>
            <a:r>
              <a:rPr 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2</a:t>
            </a:r>
            <a:r>
              <a:rPr lang="en-US" alt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 </a:t>
            </a:r>
            <a:r>
              <a:rPr 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year</a:t>
            </a:r>
            <a:r>
              <a:rPr lang="en-US" alt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s</a:t>
            </a:r>
            <a:endParaRPr sz="1800" dirty="0">
              <a:solidFill>
                <a:schemeClr val="dk2"/>
              </a:solidFill>
              <a:latin typeface="Roboto Slab" panose="020B0600070205080204" charset="0"/>
              <a:ea typeface="Roboto Slab" panose="020B0600070205080204" charset="0"/>
              <a:cs typeface="Roboto Slab"/>
              <a:sym typeface="Roboto Slab"/>
            </a:endParaRPr>
          </a:p>
        </p:txBody>
      </p:sp>
      <p:sp>
        <p:nvSpPr>
          <p:cNvPr id="43" name="Google Shape;76;p14">
            <a:extLst>
              <a:ext uri="{FF2B5EF4-FFF2-40B4-BE49-F238E27FC236}">
                <a16:creationId xmlns:a16="http://schemas.microsoft.com/office/drawing/2014/main" id="{EE196500-7C13-4CC7-A86A-66B3F3D924D3}"/>
              </a:ext>
            </a:extLst>
          </p:cNvPr>
          <p:cNvSpPr txBox="1"/>
          <p:nvPr/>
        </p:nvSpPr>
        <p:spPr>
          <a:xfrm>
            <a:off x="2441075" y="3896521"/>
            <a:ext cx="5957574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Slab" panose="020B0600070205080204" charset="0"/>
                <a:ea typeface="Roboto Slab"/>
                <a:cs typeface="Roboto Slab"/>
                <a:sym typeface="Roboto Slab"/>
              </a:rPr>
              <a:t>Work in Japan as an “English Teacher”</a:t>
            </a:r>
            <a:endParaRPr sz="20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Slab" panose="020B0600070205080204" charset="0"/>
              <a:ea typeface="Roboto Slab" panose="020B0600070205080204" charset="0"/>
              <a:cs typeface="Roboto Slab"/>
              <a:sym typeface="Roboto Slab"/>
            </a:endParaRPr>
          </a:p>
        </p:txBody>
      </p:sp>
      <p:sp>
        <p:nvSpPr>
          <p:cNvPr id="13" name="Google Shape;65;p14">
            <a:extLst>
              <a:ext uri="{FF2B5EF4-FFF2-40B4-BE49-F238E27FC236}">
                <a16:creationId xmlns:a16="http://schemas.microsoft.com/office/drawing/2014/main" id="{F8FF782B-C1F5-4343-8973-46B1508CF620}"/>
              </a:ext>
            </a:extLst>
          </p:cNvPr>
          <p:cNvSpPr txBox="1">
            <a:spLocks/>
          </p:cNvSpPr>
          <p:nvPr/>
        </p:nvSpPr>
        <p:spPr>
          <a:xfrm>
            <a:off x="707632" y="259824"/>
            <a:ext cx="7983686" cy="6261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kumimoji="1" sz="3825" kern="1200" cap="all" spc="15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pPr algn="ctr">
              <a:buClr>
                <a:srgbClr val="FFA254"/>
              </a:buClr>
              <a:buSzPts val="990"/>
              <a:buFont typeface="Arial"/>
              <a:buNone/>
            </a:pPr>
            <a:r>
              <a:rPr lang="en-US" altLang="ja" sz="3200" b="1" u="sng" dirty="0" err="1">
                <a:latin typeface="Roboto Slab"/>
                <a:ea typeface="Roboto Slab"/>
                <a:cs typeface="Roboto Slab"/>
                <a:sym typeface="Roboto Slab"/>
              </a:rPr>
              <a:t>english</a:t>
            </a:r>
            <a:r>
              <a:rPr lang="en-US" altLang="ja" sz="3200" b="1" u="sng" dirty="0">
                <a:latin typeface="Roboto Slab"/>
                <a:ea typeface="Roboto Slab"/>
                <a:cs typeface="Roboto Slab"/>
                <a:sym typeface="Roboto Slab"/>
              </a:rPr>
              <a:t> teacher</a:t>
            </a:r>
          </a:p>
        </p:txBody>
      </p:sp>
      <p:pic>
        <p:nvPicPr>
          <p:cNvPr id="16" name="Google Shape;69;p14" descr="イメージ">
            <a:extLst>
              <a:ext uri="{FF2B5EF4-FFF2-40B4-BE49-F238E27FC236}">
                <a16:creationId xmlns:a16="http://schemas.microsoft.com/office/drawing/2014/main" id="{A0497209-2990-4AF8-8AEA-7CAEE05E8EB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23141" b="23141"/>
          <a:stretch/>
        </p:blipFill>
        <p:spPr>
          <a:xfrm>
            <a:off x="6144978" y="1854023"/>
            <a:ext cx="1497775" cy="80455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4" name="Picture 4" descr="株式会社ヒューマンステイ(岐阜県)の看護師人材紹介会社情報【ナース専科 求人ナビ】">
            <a:extLst>
              <a:ext uri="{FF2B5EF4-FFF2-40B4-BE49-F238E27FC236}">
                <a16:creationId xmlns:a16="http://schemas.microsoft.com/office/drawing/2014/main" id="{B3332CE6-65E9-474F-989D-5475714E77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61" b="14661"/>
          <a:stretch/>
        </p:blipFill>
        <p:spPr bwMode="auto">
          <a:xfrm>
            <a:off x="6137314" y="3001151"/>
            <a:ext cx="1513102" cy="83694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Google Shape;74;p14">
            <a:extLst>
              <a:ext uri="{FF2B5EF4-FFF2-40B4-BE49-F238E27FC236}">
                <a16:creationId xmlns:a16="http://schemas.microsoft.com/office/drawing/2014/main" id="{EAB4F8C9-1F15-403A-8073-E617D7D892ED}"/>
              </a:ext>
            </a:extLst>
          </p:cNvPr>
          <p:cNvSpPr txBox="1"/>
          <p:nvPr/>
        </p:nvSpPr>
        <p:spPr>
          <a:xfrm>
            <a:off x="2441075" y="2025480"/>
            <a:ext cx="256920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　･</a:t>
            </a:r>
            <a:r>
              <a:rPr lang="en-US" altLang="ja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Scholarship A</a:t>
            </a:r>
            <a:endParaRPr sz="1800" dirty="0">
              <a:solidFill>
                <a:schemeClr val="dk2"/>
              </a:solidFill>
              <a:latin typeface="Roboto Slab" panose="020B0600070205080204" charset="0"/>
              <a:ea typeface="Roboto Slab" panose="020B0600070205080204" charset="0"/>
              <a:cs typeface="Roboto Slab"/>
              <a:sym typeface="Roboto Slab"/>
            </a:endParaRPr>
          </a:p>
        </p:txBody>
      </p:sp>
    </p:spTree>
    <p:extLst>
      <p:ext uri="{BB962C8B-B14F-4D97-AF65-F5344CB8AC3E}">
        <p14:creationId xmlns:p14="http://schemas.microsoft.com/office/powerpoint/2010/main" val="1124078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0DBEB5-D16D-4188-8E63-437D4427A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408499"/>
            <a:ext cx="4608550" cy="897503"/>
          </a:xfrm>
        </p:spPr>
        <p:txBody>
          <a:bodyPr>
            <a:normAutofit fontScale="90000"/>
          </a:bodyPr>
          <a:lstStyle/>
          <a:p>
            <a:r>
              <a:rPr kumimoji="1" lang="en-US" altLang="ja-JP" sz="3200" b="1" u="sng" dirty="0">
                <a:solidFill>
                  <a:schemeClr val="tx1"/>
                </a:solidFill>
                <a:latin typeface="Roboto Slab" panose="020B0600070205080204" charset="0"/>
                <a:ea typeface="Roboto Slab" panose="020B0600070205080204" charset="0"/>
              </a:rPr>
              <a:t>EMPLOYMENT SUPPORT PROGRAM</a:t>
            </a:r>
            <a:endParaRPr kumimoji="1" lang="ja-JP" altLang="en-US" sz="3200" b="1" u="sng" dirty="0">
              <a:solidFill>
                <a:schemeClr val="tx1"/>
              </a:solidFill>
              <a:latin typeface="Roboto Slab" panose="020B060007020508020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41B594-C3DE-4C66-BCBB-3C06659999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498" y="1611878"/>
            <a:ext cx="3516407" cy="3123123"/>
          </a:xfrm>
          <a:effectLst>
            <a:outerShdw blurRad="25400" dist="38100" algn="l" rotWithShape="0">
              <a:schemeClr val="tx2">
                <a:lumMod val="50000"/>
                <a:lumOff val="50000"/>
                <a:alpha val="5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en-US" altLang="ja-JP" sz="2800" b="1" dirty="0">
                <a:solidFill>
                  <a:schemeClr val="tx1"/>
                </a:solidFill>
                <a:latin typeface="Roboto Slab" panose="020B0600070205080204" charset="0"/>
                <a:ea typeface="Roboto Slab" panose="020B0600070205080204" charset="0"/>
              </a:rPr>
              <a:t>SSW visa</a:t>
            </a:r>
            <a:endParaRPr kumimoji="1" lang="en-US" altLang="ja-JP" sz="2800" b="1" dirty="0">
              <a:solidFill>
                <a:schemeClr val="tx1"/>
              </a:solidFill>
              <a:latin typeface="Roboto Slab" panose="020B0600070205080204" charset="0"/>
              <a:ea typeface="Roboto Slab" panose="020B0600070205080204" charset="0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Roboto Slab" panose="020B0600070205080204" charset="0"/>
                <a:ea typeface="Roboto Slab" panose="020B0600070205080204" charset="0"/>
              </a:rPr>
              <a:t>・</a:t>
            </a:r>
            <a:r>
              <a:rPr kumimoji="1" lang="en-US" altLang="ja-JP" sz="1400" b="1" dirty="0">
                <a:solidFill>
                  <a:schemeClr val="tx1"/>
                </a:solidFill>
                <a:latin typeface="Roboto Slab" panose="020B0600070205080204" charset="0"/>
                <a:ea typeface="Roboto Slab" panose="020B0600070205080204" charset="0"/>
              </a:rPr>
              <a:t>Caregiver</a:t>
            </a:r>
            <a:endParaRPr lang="en-US" altLang="ja-JP" sz="1400" b="1" dirty="0">
              <a:solidFill>
                <a:schemeClr val="tx1"/>
              </a:solidFill>
              <a:latin typeface="Roboto Slab" panose="020B0600070205080204" charset="0"/>
              <a:ea typeface="Roboto Slab" panose="020B0600070205080204" charset="0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Roboto Slab" panose="020B0600070205080204" charset="0"/>
                <a:ea typeface="Roboto Slab" panose="020B0600070205080204" charset="0"/>
              </a:rPr>
              <a:t>・</a:t>
            </a:r>
            <a:r>
              <a:rPr lang="en-US" altLang="ja-JP" sz="1400" b="1" dirty="0">
                <a:solidFill>
                  <a:schemeClr val="tx1"/>
                </a:solidFill>
                <a:latin typeface="Roboto Slab" panose="020B0600070205080204" charset="0"/>
                <a:ea typeface="Roboto Slab" panose="020B0600070205080204" charset="0"/>
              </a:rPr>
              <a:t>Hotel</a:t>
            </a: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Roboto Slab" panose="020B0600070205080204" charset="0"/>
                <a:ea typeface="Roboto Slab" panose="020B0600070205080204" charset="0"/>
              </a:rPr>
              <a:t>・</a:t>
            </a:r>
            <a:r>
              <a:rPr kumimoji="1" lang="en-US" altLang="ja-JP" sz="1400" b="1" dirty="0">
                <a:solidFill>
                  <a:schemeClr val="tx1"/>
                </a:solidFill>
                <a:latin typeface="Roboto Slab" panose="020B0600070205080204" charset="0"/>
                <a:ea typeface="Roboto Slab" panose="020B0600070205080204" charset="0"/>
              </a:rPr>
              <a:t>Restaurant</a:t>
            </a:r>
          </a:p>
          <a:p>
            <a:r>
              <a:rPr lang="ja-JP" altLang="en-US" sz="1400" b="1" dirty="0">
                <a:solidFill>
                  <a:schemeClr val="tx1"/>
                </a:solidFill>
                <a:latin typeface="Roboto Slab" panose="020B0600070205080204" charset="0"/>
                <a:ea typeface="Roboto Slab" panose="020B0600070205080204" charset="0"/>
              </a:rPr>
              <a:t>・</a:t>
            </a:r>
            <a:r>
              <a:rPr lang="en-US" altLang="ja-JP" sz="1400" b="1" dirty="0">
                <a:solidFill>
                  <a:schemeClr val="tx1"/>
                </a:solidFill>
                <a:latin typeface="Roboto Slab" panose="020B0600070205080204" charset="0"/>
                <a:ea typeface="Roboto Slab" panose="020B0600070205080204" charset="0"/>
              </a:rPr>
              <a:t>Food  and  Beverage  Manufacturer</a:t>
            </a: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Roboto Slab" panose="020B0600070205080204" charset="0"/>
                <a:ea typeface="Roboto Slab" panose="020B0600070205080204" charset="0"/>
              </a:rPr>
              <a:t>・</a:t>
            </a:r>
            <a:r>
              <a:rPr kumimoji="1" lang="en-US" altLang="ja-JP" sz="1400" b="1" dirty="0">
                <a:solidFill>
                  <a:schemeClr val="tx1"/>
                </a:solidFill>
                <a:latin typeface="Roboto Slab" panose="020B0600070205080204" charset="0"/>
                <a:ea typeface="Roboto Slab" panose="020B0600070205080204" charset="0"/>
              </a:rPr>
              <a:t>Construction</a:t>
            </a:r>
          </a:p>
        </p:txBody>
      </p:sp>
    </p:spTree>
    <p:extLst>
      <p:ext uri="{BB962C8B-B14F-4D97-AF65-F5344CB8AC3E}">
        <p14:creationId xmlns:p14="http://schemas.microsoft.com/office/powerpoint/2010/main" val="2980619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0DBEB5-D16D-4188-8E63-437D4427A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408499"/>
            <a:ext cx="4608550" cy="897503"/>
          </a:xfrm>
        </p:spPr>
        <p:txBody>
          <a:bodyPr>
            <a:normAutofit fontScale="90000"/>
          </a:bodyPr>
          <a:lstStyle/>
          <a:p>
            <a:r>
              <a:rPr kumimoji="1" lang="en-US" altLang="ja-JP" sz="3200" b="1" u="sng" dirty="0">
                <a:solidFill>
                  <a:schemeClr val="tx1"/>
                </a:solidFill>
                <a:latin typeface="Roboto Slab" panose="020B0600070205080204" charset="0"/>
                <a:ea typeface="Roboto Slab" panose="020B0600070205080204" charset="0"/>
              </a:rPr>
              <a:t>EMPLOYMENT SUPPORT PROGRAM</a:t>
            </a:r>
            <a:endParaRPr kumimoji="1" lang="ja-JP" altLang="en-US" sz="3200" b="1" u="sng" dirty="0">
              <a:solidFill>
                <a:schemeClr val="tx1"/>
              </a:solidFill>
              <a:latin typeface="Roboto Slab" panose="020B060007020508020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41B594-C3DE-4C66-BCBB-3C06659999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499" y="1611878"/>
            <a:ext cx="3257732" cy="3123123"/>
          </a:xfrm>
          <a:effectLst>
            <a:outerShdw blurRad="25400" dist="38100" algn="l" rotWithShape="0">
              <a:schemeClr val="tx2">
                <a:lumMod val="50000"/>
                <a:lumOff val="50000"/>
                <a:alpha val="50000"/>
              </a:schemeClr>
            </a:outerShdw>
          </a:effectLst>
        </p:spPr>
        <p:txBody>
          <a:bodyPr>
            <a:normAutofit/>
          </a:bodyPr>
          <a:lstStyle/>
          <a:p>
            <a:r>
              <a:rPr kumimoji="1" lang="ja-JP" altLang="en-US" sz="2800" b="1" dirty="0">
                <a:solidFill>
                  <a:schemeClr val="tx1"/>
                </a:solidFill>
                <a:latin typeface="Roboto Slab" panose="020B0600070205080204" charset="0"/>
                <a:ea typeface="Roboto Slab" panose="020B0600070205080204" charset="0"/>
              </a:rPr>
              <a:t>・</a:t>
            </a:r>
            <a:r>
              <a:rPr kumimoji="1" lang="en-US" altLang="ja-JP" sz="2800" b="1" dirty="0">
                <a:solidFill>
                  <a:schemeClr val="tx1"/>
                </a:solidFill>
                <a:latin typeface="Roboto Slab" panose="020B0600070205080204" charset="0"/>
                <a:ea typeface="Roboto Slab" panose="020B0600070205080204" charset="0"/>
              </a:rPr>
              <a:t>Animator</a:t>
            </a:r>
          </a:p>
          <a:p>
            <a:pPr marL="0" indent="0">
              <a:buNone/>
            </a:pPr>
            <a:endParaRPr kumimoji="1" lang="en-US" altLang="ja-JP" sz="1400" b="1" dirty="0">
              <a:solidFill>
                <a:schemeClr val="tx1"/>
              </a:solidFill>
              <a:latin typeface="Roboto Slab" panose="020B0600070205080204" charset="0"/>
              <a:ea typeface="Roboto Slab" panose="020B0600070205080204" charset="0"/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  <a:latin typeface="Roboto Slab" panose="020B0600070205080204" charset="0"/>
                <a:ea typeface="Roboto Slab" panose="020B0600070205080204" charset="0"/>
              </a:rPr>
              <a:t>・</a:t>
            </a:r>
            <a:r>
              <a:rPr kumimoji="1" lang="en-US" altLang="ja-JP" sz="2800" b="1" dirty="0">
                <a:solidFill>
                  <a:schemeClr val="tx1"/>
                </a:solidFill>
                <a:latin typeface="Roboto Slab" panose="020B0600070205080204" charset="0"/>
                <a:ea typeface="Roboto Slab" panose="020B0600070205080204" charset="0"/>
              </a:rPr>
              <a:t>Car mechanic</a:t>
            </a:r>
          </a:p>
          <a:p>
            <a:endParaRPr kumimoji="1" lang="en-US" altLang="ja-JP" sz="1400" b="1" dirty="0">
              <a:solidFill>
                <a:schemeClr val="tx1"/>
              </a:solidFill>
              <a:latin typeface="Roboto Slab" panose="020B0600070205080204" charset="0"/>
              <a:ea typeface="Roboto Slab" panose="020B0600070205080204" charset="0"/>
            </a:endParaRPr>
          </a:p>
          <a:p>
            <a:r>
              <a:rPr lang="ja-JP" altLang="en-US" sz="2800" b="1" dirty="0">
                <a:solidFill>
                  <a:schemeClr val="tx1"/>
                </a:solidFill>
                <a:latin typeface="Roboto Slab" panose="020B0600070205080204" charset="0"/>
                <a:ea typeface="Roboto Slab" panose="020B0600070205080204" charset="0"/>
              </a:rPr>
              <a:t>・</a:t>
            </a:r>
            <a:r>
              <a:rPr lang="en-US" altLang="ja-JP" sz="2800" b="1" dirty="0">
                <a:solidFill>
                  <a:schemeClr val="tx1"/>
                </a:solidFill>
                <a:latin typeface="Roboto Slab" panose="020B0600070205080204" charset="0"/>
                <a:ea typeface="Roboto Slab" panose="020B0600070205080204" charset="0"/>
              </a:rPr>
              <a:t>Hairstylist</a:t>
            </a:r>
            <a:endParaRPr kumimoji="1" lang="en-US" altLang="ja-JP" sz="2800" b="1" dirty="0">
              <a:solidFill>
                <a:schemeClr val="tx1"/>
              </a:solidFill>
              <a:latin typeface="Roboto Slab" panose="020B0600070205080204" charset="0"/>
              <a:ea typeface="Roboto Slab" panose="020B0600070205080204" charset="0"/>
            </a:endParaRPr>
          </a:p>
          <a:p>
            <a:endParaRPr kumimoji="1" lang="en-US" altLang="ja-JP" sz="2800" dirty="0"/>
          </a:p>
          <a:p>
            <a:endParaRPr lang="en-US" altLang="ja-JP" sz="2800" dirty="0"/>
          </a:p>
          <a:p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65062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1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9;p14" descr="イメージ">
            <a:extLst>
              <a:ext uri="{FF2B5EF4-FFF2-40B4-BE49-F238E27FC236}">
                <a16:creationId xmlns:a16="http://schemas.microsoft.com/office/drawing/2014/main" id="{DF4C23D2-08A1-4760-A088-8C61F76AE64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23141" b="23141"/>
          <a:stretch/>
        </p:blipFill>
        <p:spPr>
          <a:xfrm>
            <a:off x="3549120" y="335256"/>
            <a:ext cx="2045758" cy="1082521"/>
          </a:xfrm>
          <a:prstGeom prst="rect">
            <a:avLst/>
          </a:prstGeom>
          <a:noFill/>
          <a:ln w="25400" cap="flat" cmpd="sng">
            <a:noFill/>
            <a:prstDash val="solid"/>
            <a:round/>
            <a:headEnd type="none" w="sm" len="sm"/>
            <a:tailEnd type="none" w="sm" len="sm"/>
          </a:ln>
          <a:effectLst>
            <a:outerShdw blurRad="279400" sx="108000" sy="108000" algn="ctr" rotWithShape="0">
              <a:schemeClr val="accent1"/>
            </a:outerShdw>
          </a:effectLst>
        </p:spPr>
      </p:pic>
      <p:pic>
        <p:nvPicPr>
          <p:cNvPr id="7" name="Google Shape;73;p14">
            <a:extLst>
              <a:ext uri="{FF2B5EF4-FFF2-40B4-BE49-F238E27FC236}">
                <a16:creationId xmlns:a16="http://schemas.microsoft.com/office/drawing/2014/main" id="{8BF47A9F-7628-428D-B60B-8EB64AAB2E1C}"/>
              </a:ext>
            </a:extLst>
          </p:cNvPr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5945388" y="2006076"/>
            <a:ext cx="1856598" cy="1016461"/>
          </a:xfrm>
          <a:prstGeom prst="rect">
            <a:avLst/>
          </a:prstGeom>
          <a:noFill/>
          <a:ln w="25400" cap="flat" cmpd="sng">
            <a:noFill/>
            <a:prstDash val="solid"/>
            <a:round/>
            <a:headEnd type="none" w="sm" len="sm"/>
            <a:tailEnd type="none" w="sm" len="sm"/>
          </a:ln>
          <a:effectLst>
            <a:outerShdw blurRad="279400" sx="108000" sy="108000" algn="ctr" rotWithShape="0">
              <a:schemeClr val="accent1"/>
            </a:outerShdw>
          </a:effectLst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CD9DC8E2-7274-4387-8C58-8768AC8143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8610" y="3725723"/>
            <a:ext cx="2746777" cy="1082521"/>
          </a:xfrm>
          <a:prstGeom prst="rect">
            <a:avLst/>
          </a:prstGeom>
          <a:ln w="25400">
            <a:noFill/>
          </a:ln>
          <a:effectLst>
            <a:outerShdw blurRad="279400" sx="108000" sy="108000" algn="ctr" rotWithShape="0">
              <a:schemeClr val="accent1"/>
            </a:outerShdw>
          </a:effectLst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F0E11CF2-76A4-47B7-B6E4-807E8FDE58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42014" y="1586008"/>
            <a:ext cx="1856599" cy="1856599"/>
          </a:xfrm>
          <a:prstGeom prst="rect">
            <a:avLst/>
          </a:prstGeom>
          <a:ln w="25400">
            <a:noFill/>
          </a:ln>
          <a:effectLst>
            <a:outerShdw blurRad="279400" sx="108000" sy="108000" algn="ctr" rotWithShape="0">
              <a:schemeClr val="accent1"/>
            </a:outerShdw>
          </a:effectLst>
        </p:spPr>
      </p:pic>
      <p:pic>
        <p:nvPicPr>
          <p:cNvPr id="18" name="グラフィックス 17" descr="握手">
            <a:extLst>
              <a:ext uri="{FF2B5EF4-FFF2-40B4-BE49-F238E27FC236}">
                <a16:creationId xmlns:a16="http://schemas.microsoft.com/office/drawing/2014/main" id="{43E3663A-010A-40F8-A613-581835BD50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25132" y="1624882"/>
            <a:ext cx="1893735" cy="189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167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67;p14">
            <a:extLst>
              <a:ext uri="{FF2B5EF4-FFF2-40B4-BE49-F238E27FC236}">
                <a16:creationId xmlns:a16="http://schemas.microsoft.com/office/drawing/2014/main" id="{C00D0836-1CAB-4BE6-A4B3-822CBD3556A9}"/>
              </a:ext>
            </a:extLst>
          </p:cNvPr>
          <p:cNvSpPr txBox="1"/>
          <p:nvPr/>
        </p:nvSpPr>
        <p:spPr>
          <a:xfrm>
            <a:off x="2448300" y="1319594"/>
            <a:ext cx="4247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b="1" dirty="0">
                <a:solidFill>
                  <a:schemeClr val="dk2"/>
                </a:solidFill>
                <a:latin typeface="Roboto Slab" panose="020B0600070205080204" charset="0"/>
              </a:rPr>
              <a:t>Hotsuma International School</a:t>
            </a:r>
            <a:endParaRPr sz="1800" dirty="0">
              <a:solidFill>
                <a:schemeClr val="dk2"/>
              </a:solidFill>
              <a:latin typeface="Roboto Slab" panose="020B0600070205080204" charset="0"/>
              <a:ea typeface="Roboto Slab" panose="020B0600070205080204" charset="0"/>
              <a:cs typeface="Lato"/>
              <a:sym typeface="Lato"/>
            </a:endParaRPr>
          </a:p>
        </p:txBody>
      </p:sp>
      <p:sp>
        <p:nvSpPr>
          <p:cNvPr id="35" name="Google Shape;68;p14">
            <a:extLst>
              <a:ext uri="{FF2B5EF4-FFF2-40B4-BE49-F238E27FC236}">
                <a16:creationId xmlns:a16="http://schemas.microsoft.com/office/drawing/2014/main" id="{151A1447-74EA-465B-A941-801F2685A98B}"/>
              </a:ext>
            </a:extLst>
          </p:cNvPr>
          <p:cNvSpPr txBox="1"/>
          <p:nvPr/>
        </p:nvSpPr>
        <p:spPr>
          <a:xfrm>
            <a:off x="2441075" y="2582872"/>
            <a:ext cx="316827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8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" b="1" dirty="0">
                <a:solidFill>
                  <a:schemeClr val="dk2"/>
                </a:solidFill>
                <a:latin typeface="Roboto Slab" panose="020B0600070205080204" charset="0"/>
              </a:rPr>
              <a:t>Osaka Sogo Design College</a:t>
            </a:r>
            <a:endParaRPr sz="1800" dirty="0">
              <a:solidFill>
                <a:schemeClr val="dk2"/>
              </a:solidFill>
              <a:latin typeface="Roboto Slab" panose="020B0600070205080204" charset="0"/>
              <a:ea typeface="Roboto Slab" panose="020B0600070205080204" charset="0"/>
            </a:endParaRPr>
          </a:p>
        </p:txBody>
      </p:sp>
      <p:sp>
        <p:nvSpPr>
          <p:cNvPr id="37" name="Google Shape;70;p14">
            <a:extLst>
              <a:ext uri="{FF2B5EF4-FFF2-40B4-BE49-F238E27FC236}">
                <a16:creationId xmlns:a16="http://schemas.microsoft.com/office/drawing/2014/main" id="{D5824474-09E7-46CB-9D8A-32EAD6FE577B}"/>
              </a:ext>
            </a:extLst>
          </p:cNvPr>
          <p:cNvSpPr txBox="1"/>
          <p:nvPr/>
        </p:nvSpPr>
        <p:spPr>
          <a:xfrm>
            <a:off x="1486662" y="1319659"/>
            <a:ext cx="819688" cy="461635"/>
          </a:xfrm>
          <a:prstGeom prst="rect">
            <a:avLst/>
          </a:prstGeom>
          <a:noFill/>
          <a:ln w="28575" cap="flat" cmpd="sng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Step1</a:t>
            </a:r>
            <a:endParaRPr b="1" dirty="0">
              <a:solidFill>
                <a:schemeClr val="dk2"/>
              </a:solidFill>
              <a:latin typeface="Roboto Slab" panose="020B0600070205080204" charset="0"/>
              <a:ea typeface="Roboto Slab" panose="020B0600070205080204" charset="0"/>
              <a:cs typeface="Roboto Slab"/>
              <a:sym typeface="Roboto Slab"/>
            </a:endParaRPr>
          </a:p>
        </p:txBody>
      </p:sp>
      <p:sp>
        <p:nvSpPr>
          <p:cNvPr id="38" name="Google Shape;71;p14">
            <a:extLst>
              <a:ext uri="{FF2B5EF4-FFF2-40B4-BE49-F238E27FC236}">
                <a16:creationId xmlns:a16="http://schemas.microsoft.com/office/drawing/2014/main" id="{6C8747E8-4B99-486D-BC7D-D1A3C82944B2}"/>
              </a:ext>
            </a:extLst>
          </p:cNvPr>
          <p:cNvSpPr txBox="1"/>
          <p:nvPr/>
        </p:nvSpPr>
        <p:spPr>
          <a:xfrm>
            <a:off x="1486663" y="2582937"/>
            <a:ext cx="819688" cy="461635"/>
          </a:xfrm>
          <a:prstGeom prst="rect">
            <a:avLst/>
          </a:prstGeom>
          <a:noFill/>
          <a:ln w="28575" cap="flat" cmpd="sng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Step2</a:t>
            </a:r>
            <a:endParaRPr b="1" dirty="0">
              <a:solidFill>
                <a:schemeClr val="dk2"/>
              </a:solidFill>
              <a:latin typeface="Roboto Slab" panose="020B0600070205080204" charset="0"/>
              <a:ea typeface="Roboto Slab" panose="020B0600070205080204" charset="0"/>
              <a:cs typeface="Roboto Slab"/>
              <a:sym typeface="Roboto Slab"/>
            </a:endParaRPr>
          </a:p>
        </p:txBody>
      </p:sp>
      <p:sp>
        <p:nvSpPr>
          <p:cNvPr id="39" name="Google Shape;72;p14">
            <a:extLst>
              <a:ext uri="{FF2B5EF4-FFF2-40B4-BE49-F238E27FC236}">
                <a16:creationId xmlns:a16="http://schemas.microsoft.com/office/drawing/2014/main" id="{32C5F44F-DCF6-4F67-B1F0-CA7EEE6DDBA4}"/>
              </a:ext>
            </a:extLst>
          </p:cNvPr>
          <p:cNvSpPr txBox="1"/>
          <p:nvPr/>
        </p:nvSpPr>
        <p:spPr>
          <a:xfrm>
            <a:off x="1486662" y="3942753"/>
            <a:ext cx="819688" cy="461635"/>
          </a:xfrm>
          <a:prstGeom prst="rect">
            <a:avLst/>
          </a:prstGeom>
          <a:noFill/>
          <a:ln w="28575" cap="flat" cmpd="sng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Ste</a:t>
            </a:r>
            <a:r>
              <a:rPr lang="en-US" altLang="ja-JP" b="1" dirty="0">
                <a:solidFill>
                  <a:schemeClr val="dk2"/>
                </a:solidFill>
                <a:latin typeface="Roboto Slab" panose="020B0600070205080204" charset="0"/>
                <a:ea typeface="Roboto Slab" panose="020B0600070205080204" charset="0"/>
                <a:cs typeface="Roboto Slab"/>
                <a:sym typeface="Roboto Slab"/>
              </a:rPr>
              <a:t>p</a:t>
            </a:r>
            <a:r>
              <a:rPr lang="ja" b="1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3</a:t>
            </a:r>
            <a:endParaRPr b="1" dirty="0">
              <a:solidFill>
                <a:schemeClr val="dk2"/>
              </a:solidFill>
              <a:latin typeface="Roboto Slab" panose="020B0600070205080204" charset="0"/>
              <a:ea typeface="Roboto Slab" panose="020B0600070205080204" charset="0"/>
              <a:cs typeface="Roboto Slab"/>
              <a:sym typeface="Roboto Slab"/>
            </a:endParaRPr>
          </a:p>
        </p:txBody>
      </p:sp>
      <p:sp>
        <p:nvSpPr>
          <p:cNvPr id="41" name="Google Shape;74;p14">
            <a:extLst>
              <a:ext uri="{FF2B5EF4-FFF2-40B4-BE49-F238E27FC236}">
                <a16:creationId xmlns:a16="http://schemas.microsoft.com/office/drawing/2014/main" id="{C3915DE3-D889-468E-9D4A-451192822C59}"/>
              </a:ext>
            </a:extLst>
          </p:cNvPr>
          <p:cNvSpPr txBox="1"/>
          <p:nvPr/>
        </p:nvSpPr>
        <p:spPr>
          <a:xfrm>
            <a:off x="2441075" y="1650254"/>
            <a:ext cx="256920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　･1.5</a:t>
            </a:r>
            <a:r>
              <a:rPr lang="en-US" alt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 ~ </a:t>
            </a:r>
            <a:r>
              <a:rPr 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2</a:t>
            </a:r>
            <a:r>
              <a:rPr lang="en-US" alt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 </a:t>
            </a:r>
            <a:r>
              <a:rPr 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year</a:t>
            </a:r>
            <a:r>
              <a:rPr lang="en-US" alt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s</a:t>
            </a:r>
            <a:endParaRPr sz="1800" dirty="0">
              <a:solidFill>
                <a:schemeClr val="dk2"/>
              </a:solidFill>
              <a:latin typeface="Roboto Slab" panose="020B0600070205080204" charset="0"/>
              <a:ea typeface="Roboto Slab" panose="020B0600070205080204" charset="0"/>
              <a:cs typeface="Roboto Slab"/>
              <a:sym typeface="Roboto Slab"/>
            </a:endParaRPr>
          </a:p>
        </p:txBody>
      </p:sp>
      <p:sp>
        <p:nvSpPr>
          <p:cNvPr id="42" name="Google Shape;75;p14">
            <a:extLst>
              <a:ext uri="{FF2B5EF4-FFF2-40B4-BE49-F238E27FC236}">
                <a16:creationId xmlns:a16="http://schemas.microsoft.com/office/drawing/2014/main" id="{FC962273-8D86-4345-B1D8-C72FDAF453EF}"/>
              </a:ext>
            </a:extLst>
          </p:cNvPr>
          <p:cNvSpPr txBox="1"/>
          <p:nvPr/>
        </p:nvSpPr>
        <p:spPr>
          <a:xfrm>
            <a:off x="2472364" y="2959882"/>
            <a:ext cx="1262076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8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b="1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 </a:t>
            </a:r>
            <a:r>
              <a:rPr 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  ･2</a:t>
            </a:r>
            <a:r>
              <a:rPr lang="en-US" alt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 </a:t>
            </a:r>
            <a:r>
              <a:rPr 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year</a:t>
            </a:r>
            <a:r>
              <a:rPr lang="en-US" alt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s</a:t>
            </a:r>
            <a:endParaRPr dirty="0">
              <a:latin typeface="Roboto Slab" panose="020B0600070205080204" charset="0"/>
              <a:ea typeface="Roboto Slab" panose="020B0600070205080204" charset="0"/>
              <a:cs typeface="Roboto Slab"/>
              <a:sym typeface="Roboto Slab"/>
            </a:endParaRPr>
          </a:p>
        </p:txBody>
      </p:sp>
      <p:sp>
        <p:nvSpPr>
          <p:cNvPr id="43" name="Google Shape;76;p14">
            <a:extLst>
              <a:ext uri="{FF2B5EF4-FFF2-40B4-BE49-F238E27FC236}">
                <a16:creationId xmlns:a16="http://schemas.microsoft.com/office/drawing/2014/main" id="{EE196500-7C13-4CC7-A86A-66B3F3D924D3}"/>
              </a:ext>
            </a:extLst>
          </p:cNvPr>
          <p:cNvSpPr txBox="1"/>
          <p:nvPr/>
        </p:nvSpPr>
        <p:spPr>
          <a:xfrm>
            <a:off x="2441075" y="3896521"/>
            <a:ext cx="5040000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Slab" panose="020B0600070205080204" charset="0"/>
                <a:ea typeface="Roboto Slab"/>
                <a:cs typeface="Roboto Slab"/>
                <a:sym typeface="Roboto Slab"/>
              </a:rPr>
              <a:t>Work in Japan as an “Animator”</a:t>
            </a:r>
            <a:endParaRPr sz="20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Slab" panose="020B0600070205080204" charset="0"/>
              <a:ea typeface="Roboto Slab" panose="020B0600070205080204" charset="0"/>
              <a:cs typeface="Roboto Slab"/>
              <a:sym typeface="Roboto Slab"/>
            </a:endParaRPr>
          </a:p>
        </p:txBody>
      </p:sp>
      <p:sp>
        <p:nvSpPr>
          <p:cNvPr id="13" name="Google Shape;65;p14">
            <a:extLst>
              <a:ext uri="{FF2B5EF4-FFF2-40B4-BE49-F238E27FC236}">
                <a16:creationId xmlns:a16="http://schemas.microsoft.com/office/drawing/2014/main" id="{F8FF782B-C1F5-4343-8973-46B1508CF620}"/>
              </a:ext>
            </a:extLst>
          </p:cNvPr>
          <p:cNvSpPr txBox="1">
            <a:spLocks/>
          </p:cNvSpPr>
          <p:nvPr/>
        </p:nvSpPr>
        <p:spPr>
          <a:xfrm>
            <a:off x="707632" y="259824"/>
            <a:ext cx="7983686" cy="6261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kumimoji="1" sz="3825" kern="1200" cap="all" spc="15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pPr algn="ctr">
              <a:buClr>
                <a:srgbClr val="FFA254"/>
              </a:buClr>
              <a:buSzPts val="990"/>
              <a:buFont typeface="Arial"/>
              <a:buNone/>
            </a:pPr>
            <a:r>
              <a:rPr lang="en-US" altLang="ja" sz="3200" b="1" u="sng" dirty="0">
                <a:latin typeface="Roboto Slab"/>
                <a:ea typeface="Roboto Slab"/>
                <a:cs typeface="Roboto Slab"/>
                <a:sym typeface="Roboto Slab"/>
              </a:rPr>
              <a:t>ANIMATOR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5FE8CC2-48D9-4B6D-A15E-33ED39A05C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020" b="22020"/>
          <a:stretch/>
        </p:blipFill>
        <p:spPr>
          <a:xfrm>
            <a:off x="6144978" y="3044507"/>
            <a:ext cx="1497774" cy="83817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Google Shape;69;p14" descr="イメージ">
            <a:extLst>
              <a:ext uri="{FF2B5EF4-FFF2-40B4-BE49-F238E27FC236}">
                <a16:creationId xmlns:a16="http://schemas.microsoft.com/office/drawing/2014/main" id="{A0497209-2990-4AF8-8AEA-7CAEE05E8EB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23141" b="23141"/>
          <a:stretch/>
        </p:blipFill>
        <p:spPr>
          <a:xfrm>
            <a:off x="6144978" y="1854023"/>
            <a:ext cx="1497775" cy="80455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1808601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67;p14">
            <a:extLst>
              <a:ext uri="{FF2B5EF4-FFF2-40B4-BE49-F238E27FC236}">
                <a16:creationId xmlns:a16="http://schemas.microsoft.com/office/drawing/2014/main" id="{C00D0836-1CAB-4BE6-A4B3-822CBD3556A9}"/>
              </a:ext>
            </a:extLst>
          </p:cNvPr>
          <p:cNvSpPr txBox="1"/>
          <p:nvPr/>
        </p:nvSpPr>
        <p:spPr>
          <a:xfrm>
            <a:off x="2448300" y="1319594"/>
            <a:ext cx="4247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b="1" dirty="0">
                <a:solidFill>
                  <a:schemeClr val="dk2"/>
                </a:solidFill>
                <a:latin typeface="Roboto Slab" panose="020B0600070205080204" charset="0"/>
              </a:rPr>
              <a:t>Hotsuma International School</a:t>
            </a:r>
            <a:endParaRPr sz="1800" dirty="0">
              <a:solidFill>
                <a:schemeClr val="dk2"/>
              </a:solidFill>
              <a:latin typeface="Roboto Slab" panose="020B0600070205080204" charset="0"/>
              <a:ea typeface="Roboto Slab" panose="020B0600070205080204" charset="0"/>
              <a:cs typeface="Lato"/>
              <a:sym typeface="Lato"/>
            </a:endParaRPr>
          </a:p>
        </p:txBody>
      </p:sp>
      <p:sp>
        <p:nvSpPr>
          <p:cNvPr id="35" name="Google Shape;68;p14">
            <a:extLst>
              <a:ext uri="{FF2B5EF4-FFF2-40B4-BE49-F238E27FC236}">
                <a16:creationId xmlns:a16="http://schemas.microsoft.com/office/drawing/2014/main" id="{151A1447-74EA-465B-A941-801F2685A98B}"/>
              </a:ext>
            </a:extLst>
          </p:cNvPr>
          <p:cNvSpPr txBox="1"/>
          <p:nvPr/>
        </p:nvSpPr>
        <p:spPr>
          <a:xfrm>
            <a:off x="2441075" y="2582872"/>
            <a:ext cx="2978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8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b="1" dirty="0">
                <a:solidFill>
                  <a:schemeClr val="dk2"/>
                </a:solidFill>
                <a:latin typeface="Roboto Slab" panose="020B0600070205080204" charset="0"/>
              </a:rPr>
              <a:t>Tokyo Technical College</a:t>
            </a:r>
            <a:endParaRPr sz="1800" dirty="0">
              <a:solidFill>
                <a:schemeClr val="dk2"/>
              </a:solidFill>
              <a:latin typeface="Roboto Slab" panose="020B0600070205080204" charset="0"/>
              <a:ea typeface="Roboto Slab" panose="020B0600070205080204" charset="0"/>
            </a:endParaRPr>
          </a:p>
        </p:txBody>
      </p:sp>
      <p:pic>
        <p:nvPicPr>
          <p:cNvPr id="36" name="Google Shape;69;p14" descr="イメージ">
            <a:extLst>
              <a:ext uri="{FF2B5EF4-FFF2-40B4-BE49-F238E27FC236}">
                <a16:creationId xmlns:a16="http://schemas.microsoft.com/office/drawing/2014/main" id="{6DA31370-7F7C-45D7-8FBB-2B716A014AE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23141" b="23141"/>
          <a:stretch/>
        </p:blipFill>
        <p:spPr>
          <a:xfrm>
            <a:off x="6144978" y="1854023"/>
            <a:ext cx="1497775" cy="80455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37" name="Google Shape;70;p14">
            <a:extLst>
              <a:ext uri="{FF2B5EF4-FFF2-40B4-BE49-F238E27FC236}">
                <a16:creationId xmlns:a16="http://schemas.microsoft.com/office/drawing/2014/main" id="{D5824474-09E7-46CB-9D8A-32EAD6FE577B}"/>
              </a:ext>
            </a:extLst>
          </p:cNvPr>
          <p:cNvSpPr txBox="1"/>
          <p:nvPr/>
        </p:nvSpPr>
        <p:spPr>
          <a:xfrm>
            <a:off x="1486662" y="1319659"/>
            <a:ext cx="819688" cy="461635"/>
          </a:xfrm>
          <a:prstGeom prst="rect">
            <a:avLst/>
          </a:prstGeom>
          <a:noFill/>
          <a:ln w="28575" cap="flat" cmpd="sng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Step1</a:t>
            </a:r>
            <a:endParaRPr b="1" dirty="0">
              <a:solidFill>
                <a:schemeClr val="dk2"/>
              </a:solidFill>
              <a:latin typeface="Roboto Slab" panose="020B0600070205080204" charset="0"/>
              <a:ea typeface="Roboto Slab" panose="020B0600070205080204" charset="0"/>
              <a:cs typeface="Roboto Slab"/>
              <a:sym typeface="Roboto Slab"/>
            </a:endParaRPr>
          </a:p>
        </p:txBody>
      </p:sp>
      <p:sp>
        <p:nvSpPr>
          <p:cNvPr id="38" name="Google Shape;71;p14">
            <a:extLst>
              <a:ext uri="{FF2B5EF4-FFF2-40B4-BE49-F238E27FC236}">
                <a16:creationId xmlns:a16="http://schemas.microsoft.com/office/drawing/2014/main" id="{6C8747E8-4B99-486D-BC7D-D1A3C82944B2}"/>
              </a:ext>
            </a:extLst>
          </p:cNvPr>
          <p:cNvSpPr txBox="1"/>
          <p:nvPr/>
        </p:nvSpPr>
        <p:spPr>
          <a:xfrm>
            <a:off x="1486663" y="2582937"/>
            <a:ext cx="819688" cy="461635"/>
          </a:xfrm>
          <a:prstGeom prst="rect">
            <a:avLst/>
          </a:prstGeom>
          <a:noFill/>
          <a:ln w="28575" cap="flat" cmpd="sng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Step2</a:t>
            </a:r>
            <a:endParaRPr b="1" dirty="0">
              <a:solidFill>
                <a:schemeClr val="dk2"/>
              </a:solidFill>
              <a:latin typeface="Roboto Slab" panose="020B0600070205080204" charset="0"/>
              <a:ea typeface="Roboto Slab" panose="020B0600070205080204" charset="0"/>
              <a:cs typeface="Roboto Slab"/>
              <a:sym typeface="Roboto Slab"/>
            </a:endParaRPr>
          </a:p>
        </p:txBody>
      </p:sp>
      <p:sp>
        <p:nvSpPr>
          <p:cNvPr id="39" name="Google Shape;72;p14">
            <a:extLst>
              <a:ext uri="{FF2B5EF4-FFF2-40B4-BE49-F238E27FC236}">
                <a16:creationId xmlns:a16="http://schemas.microsoft.com/office/drawing/2014/main" id="{32C5F44F-DCF6-4F67-B1F0-CA7EEE6DDBA4}"/>
              </a:ext>
            </a:extLst>
          </p:cNvPr>
          <p:cNvSpPr txBox="1"/>
          <p:nvPr/>
        </p:nvSpPr>
        <p:spPr>
          <a:xfrm>
            <a:off x="1486662" y="3942753"/>
            <a:ext cx="819688" cy="461635"/>
          </a:xfrm>
          <a:prstGeom prst="rect">
            <a:avLst/>
          </a:prstGeom>
          <a:noFill/>
          <a:ln w="28575" cap="flat" cmpd="sng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Ste</a:t>
            </a:r>
            <a:r>
              <a:rPr lang="en-US" altLang="ja-JP" b="1" dirty="0">
                <a:solidFill>
                  <a:schemeClr val="dk2"/>
                </a:solidFill>
                <a:latin typeface="Roboto Slab" panose="020B0600070205080204" charset="0"/>
                <a:ea typeface="Roboto Slab" panose="020B0600070205080204" charset="0"/>
                <a:cs typeface="Roboto Slab"/>
                <a:sym typeface="Roboto Slab"/>
              </a:rPr>
              <a:t>p</a:t>
            </a:r>
            <a:r>
              <a:rPr lang="ja" b="1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3</a:t>
            </a:r>
            <a:endParaRPr b="1" dirty="0">
              <a:solidFill>
                <a:schemeClr val="dk2"/>
              </a:solidFill>
              <a:latin typeface="Roboto Slab" panose="020B0600070205080204" charset="0"/>
              <a:ea typeface="Roboto Slab" panose="020B0600070205080204" charset="0"/>
              <a:cs typeface="Roboto Slab"/>
              <a:sym typeface="Roboto Slab"/>
            </a:endParaRPr>
          </a:p>
        </p:txBody>
      </p:sp>
      <p:pic>
        <p:nvPicPr>
          <p:cNvPr id="40" name="Google Shape;73;p14">
            <a:extLst>
              <a:ext uri="{FF2B5EF4-FFF2-40B4-BE49-F238E27FC236}">
                <a16:creationId xmlns:a16="http://schemas.microsoft.com/office/drawing/2014/main" id="{C1EF116F-4D7C-417C-AE05-2A48A9433F7A}"/>
              </a:ext>
            </a:extLst>
          </p:cNvPr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6148119" y="3019379"/>
            <a:ext cx="1469535" cy="80455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41" name="Google Shape;74;p14">
            <a:extLst>
              <a:ext uri="{FF2B5EF4-FFF2-40B4-BE49-F238E27FC236}">
                <a16:creationId xmlns:a16="http://schemas.microsoft.com/office/drawing/2014/main" id="{C3915DE3-D889-468E-9D4A-451192822C59}"/>
              </a:ext>
            </a:extLst>
          </p:cNvPr>
          <p:cNvSpPr txBox="1"/>
          <p:nvPr/>
        </p:nvSpPr>
        <p:spPr>
          <a:xfrm>
            <a:off x="2441075" y="1650254"/>
            <a:ext cx="256920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　･1.5</a:t>
            </a:r>
            <a:r>
              <a:rPr lang="en-US" alt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 ~ </a:t>
            </a:r>
            <a:r>
              <a:rPr 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2</a:t>
            </a:r>
            <a:r>
              <a:rPr lang="en-US" alt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 </a:t>
            </a:r>
            <a:r>
              <a:rPr 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year</a:t>
            </a:r>
            <a:r>
              <a:rPr lang="en-US" alt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s</a:t>
            </a:r>
            <a:endParaRPr sz="1800" dirty="0">
              <a:solidFill>
                <a:schemeClr val="dk2"/>
              </a:solidFill>
              <a:latin typeface="Roboto Slab" panose="020B0600070205080204" charset="0"/>
              <a:ea typeface="Roboto Slab" panose="020B0600070205080204" charset="0"/>
              <a:cs typeface="Roboto Slab"/>
              <a:sym typeface="Roboto Slab"/>
            </a:endParaRPr>
          </a:p>
        </p:txBody>
      </p:sp>
      <p:sp>
        <p:nvSpPr>
          <p:cNvPr id="42" name="Google Shape;75;p14">
            <a:extLst>
              <a:ext uri="{FF2B5EF4-FFF2-40B4-BE49-F238E27FC236}">
                <a16:creationId xmlns:a16="http://schemas.microsoft.com/office/drawing/2014/main" id="{FC962273-8D86-4345-B1D8-C72FDAF453EF}"/>
              </a:ext>
            </a:extLst>
          </p:cNvPr>
          <p:cNvSpPr txBox="1"/>
          <p:nvPr/>
        </p:nvSpPr>
        <p:spPr>
          <a:xfrm>
            <a:off x="2472364" y="2959882"/>
            <a:ext cx="1262076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8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b="1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 </a:t>
            </a:r>
            <a:r>
              <a:rPr 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  ･2</a:t>
            </a:r>
            <a:r>
              <a:rPr lang="en-US" alt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 </a:t>
            </a:r>
            <a:r>
              <a:rPr 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year</a:t>
            </a:r>
            <a:r>
              <a:rPr lang="en-US" alt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s</a:t>
            </a:r>
            <a:endParaRPr dirty="0">
              <a:latin typeface="Roboto Slab" panose="020B0600070205080204" charset="0"/>
              <a:ea typeface="Roboto Slab" panose="020B0600070205080204" charset="0"/>
              <a:cs typeface="Roboto Slab"/>
              <a:sym typeface="Roboto Slab"/>
            </a:endParaRPr>
          </a:p>
        </p:txBody>
      </p:sp>
      <p:sp>
        <p:nvSpPr>
          <p:cNvPr id="43" name="Google Shape;76;p14">
            <a:extLst>
              <a:ext uri="{FF2B5EF4-FFF2-40B4-BE49-F238E27FC236}">
                <a16:creationId xmlns:a16="http://schemas.microsoft.com/office/drawing/2014/main" id="{EE196500-7C13-4CC7-A86A-66B3F3D924D3}"/>
              </a:ext>
            </a:extLst>
          </p:cNvPr>
          <p:cNvSpPr txBox="1"/>
          <p:nvPr/>
        </p:nvSpPr>
        <p:spPr>
          <a:xfrm>
            <a:off x="2441074" y="3896521"/>
            <a:ext cx="5388955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Slab" panose="020B0600070205080204" charset="0"/>
                <a:ea typeface="Roboto Slab"/>
                <a:cs typeface="Roboto Slab"/>
                <a:sym typeface="Roboto Slab"/>
              </a:rPr>
              <a:t>Work in Japan as a “Car mechanic”</a:t>
            </a:r>
            <a:endParaRPr sz="20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Slab" panose="020B0600070205080204" charset="0"/>
              <a:ea typeface="Roboto Slab" panose="020B0600070205080204" charset="0"/>
              <a:cs typeface="Roboto Slab"/>
              <a:sym typeface="Roboto Slab"/>
            </a:endParaRPr>
          </a:p>
        </p:txBody>
      </p:sp>
      <p:sp>
        <p:nvSpPr>
          <p:cNvPr id="13" name="Google Shape;65;p14">
            <a:extLst>
              <a:ext uri="{FF2B5EF4-FFF2-40B4-BE49-F238E27FC236}">
                <a16:creationId xmlns:a16="http://schemas.microsoft.com/office/drawing/2014/main" id="{F8FF782B-C1F5-4343-8973-46B1508CF620}"/>
              </a:ext>
            </a:extLst>
          </p:cNvPr>
          <p:cNvSpPr txBox="1">
            <a:spLocks/>
          </p:cNvSpPr>
          <p:nvPr/>
        </p:nvSpPr>
        <p:spPr>
          <a:xfrm>
            <a:off x="707632" y="259824"/>
            <a:ext cx="7983686" cy="6261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kumimoji="1" sz="3825" kern="1200" cap="all" spc="15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pPr algn="ctr">
              <a:buClr>
                <a:srgbClr val="FFA254"/>
              </a:buClr>
              <a:buSzPts val="990"/>
              <a:buFont typeface="Arial"/>
              <a:buNone/>
            </a:pPr>
            <a:r>
              <a:rPr lang="en-US" altLang="ja" sz="3200" b="1" u="sng" dirty="0">
                <a:latin typeface="Roboto Slab"/>
                <a:ea typeface="Roboto Slab"/>
                <a:cs typeface="Roboto Slab"/>
                <a:sym typeface="Roboto Slab"/>
              </a:rPr>
              <a:t>CAR mechanic</a:t>
            </a:r>
          </a:p>
        </p:txBody>
      </p:sp>
    </p:spTree>
    <p:extLst>
      <p:ext uri="{BB962C8B-B14F-4D97-AF65-F5344CB8AC3E}">
        <p14:creationId xmlns:p14="http://schemas.microsoft.com/office/powerpoint/2010/main" val="2750542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67;p14">
            <a:extLst>
              <a:ext uri="{FF2B5EF4-FFF2-40B4-BE49-F238E27FC236}">
                <a16:creationId xmlns:a16="http://schemas.microsoft.com/office/drawing/2014/main" id="{C00D0836-1CAB-4BE6-A4B3-822CBD3556A9}"/>
              </a:ext>
            </a:extLst>
          </p:cNvPr>
          <p:cNvSpPr txBox="1"/>
          <p:nvPr/>
        </p:nvSpPr>
        <p:spPr>
          <a:xfrm>
            <a:off x="2448300" y="1319594"/>
            <a:ext cx="4247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b="1" dirty="0">
                <a:solidFill>
                  <a:schemeClr val="dk2"/>
                </a:solidFill>
                <a:latin typeface="Roboto Slab" panose="020B0600070205080204" charset="0"/>
              </a:rPr>
              <a:t>Hotsuma International School</a:t>
            </a:r>
            <a:endParaRPr sz="1800" dirty="0">
              <a:solidFill>
                <a:schemeClr val="dk2"/>
              </a:solidFill>
              <a:latin typeface="Roboto Slab" panose="020B0600070205080204" charset="0"/>
              <a:ea typeface="Roboto Slab" panose="020B0600070205080204" charset="0"/>
              <a:cs typeface="Lato"/>
              <a:sym typeface="Lato"/>
            </a:endParaRPr>
          </a:p>
        </p:txBody>
      </p:sp>
      <p:sp>
        <p:nvSpPr>
          <p:cNvPr id="35" name="Google Shape;68;p14">
            <a:extLst>
              <a:ext uri="{FF2B5EF4-FFF2-40B4-BE49-F238E27FC236}">
                <a16:creationId xmlns:a16="http://schemas.microsoft.com/office/drawing/2014/main" id="{151A1447-74EA-465B-A941-801F2685A98B}"/>
              </a:ext>
            </a:extLst>
          </p:cNvPr>
          <p:cNvSpPr txBox="1"/>
          <p:nvPr/>
        </p:nvSpPr>
        <p:spPr>
          <a:xfrm>
            <a:off x="2441074" y="2582872"/>
            <a:ext cx="3598575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8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" b="1" dirty="0">
                <a:solidFill>
                  <a:schemeClr val="dk2"/>
                </a:solidFill>
                <a:latin typeface="Roboto Slab" panose="020B0600070205080204" charset="0"/>
              </a:rPr>
              <a:t>Kyoto Barber &amp; Beauty College</a:t>
            </a:r>
            <a:endParaRPr sz="1800" dirty="0">
              <a:solidFill>
                <a:schemeClr val="dk2"/>
              </a:solidFill>
              <a:latin typeface="Roboto Slab" panose="020B0600070205080204" charset="0"/>
              <a:ea typeface="Roboto Slab" panose="020B0600070205080204" charset="0"/>
            </a:endParaRPr>
          </a:p>
        </p:txBody>
      </p:sp>
      <p:sp>
        <p:nvSpPr>
          <p:cNvPr id="37" name="Google Shape;70;p14">
            <a:extLst>
              <a:ext uri="{FF2B5EF4-FFF2-40B4-BE49-F238E27FC236}">
                <a16:creationId xmlns:a16="http://schemas.microsoft.com/office/drawing/2014/main" id="{D5824474-09E7-46CB-9D8A-32EAD6FE577B}"/>
              </a:ext>
            </a:extLst>
          </p:cNvPr>
          <p:cNvSpPr txBox="1"/>
          <p:nvPr/>
        </p:nvSpPr>
        <p:spPr>
          <a:xfrm>
            <a:off x="1486662" y="1319659"/>
            <a:ext cx="819688" cy="461635"/>
          </a:xfrm>
          <a:prstGeom prst="rect">
            <a:avLst/>
          </a:prstGeom>
          <a:noFill/>
          <a:ln w="28575" cap="flat" cmpd="sng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Step1</a:t>
            </a:r>
            <a:endParaRPr b="1" dirty="0">
              <a:solidFill>
                <a:schemeClr val="dk2"/>
              </a:solidFill>
              <a:latin typeface="Roboto Slab" panose="020B0600070205080204" charset="0"/>
              <a:ea typeface="Roboto Slab" panose="020B0600070205080204" charset="0"/>
              <a:cs typeface="Roboto Slab"/>
              <a:sym typeface="Roboto Slab"/>
            </a:endParaRPr>
          </a:p>
        </p:txBody>
      </p:sp>
      <p:sp>
        <p:nvSpPr>
          <p:cNvPr id="38" name="Google Shape;71;p14">
            <a:extLst>
              <a:ext uri="{FF2B5EF4-FFF2-40B4-BE49-F238E27FC236}">
                <a16:creationId xmlns:a16="http://schemas.microsoft.com/office/drawing/2014/main" id="{6C8747E8-4B99-486D-BC7D-D1A3C82944B2}"/>
              </a:ext>
            </a:extLst>
          </p:cNvPr>
          <p:cNvSpPr txBox="1"/>
          <p:nvPr/>
        </p:nvSpPr>
        <p:spPr>
          <a:xfrm>
            <a:off x="1486663" y="2582937"/>
            <a:ext cx="819688" cy="461635"/>
          </a:xfrm>
          <a:prstGeom prst="rect">
            <a:avLst/>
          </a:prstGeom>
          <a:noFill/>
          <a:ln w="28575" cap="flat" cmpd="sng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Step2</a:t>
            </a:r>
            <a:endParaRPr b="1" dirty="0">
              <a:solidFill>
                <a:schemeClr val="dk2"/>
              </a:solidFill>
              <a:latin typeface="Roboto Slab" panose="020B0600070205080204" charset="0"/>
              <a:ea typeface="Roboto Slab" panose="020B0600070205080204" charset="0"/>
              <a:cs typeface="Roboto Slab"/>
              <a:sym typeface="Roboto Slab"/>
            </a:endParaRPr>
          </a:p>
        </p:txBody>
      </p:sp>
      <p:sp>
        <p:nvSpPr>
          <p:cNvPr id="39" name="Google Shape;72;p14">
            <a:extLst>
              <a:ext uri="{FF2B5EF4-FFF2-40B4-BE49-F238E27FC236}">
                <a16:creationId xmlns:a16="http://schemas.microsoft.com/office/drawing/2014/main" id="{32C5F44F-DCF6-4F67-B1F0-CA7EEE6DDBA4}"/>
              </a:ext>
            </a:extLst>
          </p:cNvPr>
          <p:cNvSpPr txBox="1"/>
          <p:nvPr/>
        </p:nvSpPr>
        <p:spPr>
          <a:xfrm>
            <a:off x="1486662" y="3942753"/>
            <a:ext cx="819688" cy="461635"/>
          </a:xfrm>
          <a:prstGeom prst="rect">
            <a:avLst/>
          </a:prstGeom>
          <a:noFill/>
          <a:ln w="28575" cap="flat" cmpd="sng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Ste</a:t>
            </a:r>
            <a:r>
              <a:rPr lang="en-US" altLang="ja-JP" b="1" dirty="0">
                <a:solidFill>
                  <a:schemeClr val="dk2"/>
                </a:solidFill>
                <a:latin typeface="Roboto Slab" panose="020B0600070205080204" charset="0"/>
                <a:ea typeface="Roboto Slab" panose="020B0600070205080204" charset="0"/>
                <a:cs typeface="Roboto Slab"/>
                <a:sym typeface="Roboto Slab"/>
              </a:rPr>
              <a:t>p</a:t>
            </a:r>
            <a:r>
              <a:rPr lang="ja" b="1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3</a:t>
            </a:r>
            <a:endParaRPr b="1" dirty="0">
              <a:solidFill>
                <a:schemeClr val="dk2"/>
              </a:solidFill>
              <a:latin typeface="Roboto Slab" panose="020B0600070205080204" charset="0"/>
              <a:ea typeface="Roboto Slab" panose="020B0600070205080204" charset="0"/>
              <a:cs typeface="Roboto Slab"/>
              <a:sym typeface="Roboto Slab"/>
            </a:endParaRPr>
          </a:p>
        </p:txBody>
      </p:sp>
      <p:sp>
        <p:nvSpPr>
          <p:cNvPr id="41" name="Google Shape;74;p14">
            <a:extLst>
              <a:ext uri="{FF2B5EF4-FFF2-40B4-BE49-F238E27FC236}">
                <a16:creationId xmlns:a16="http://schemas.microsoft.com/office/drawing/2014/main" id="{C3915DE3-D889-468E-9D4A-451192822C59}"/>
              </a:ext>
            </a:extLst>
          </p:cNvPr>
          <p:cNvSpPr txBox="1"/>
          <p:nvPr/>
        </p:nvSpPr>
        <p:spPr>
          <a:xfrm>
            <a:off x="2441075" y="1650254"/>
            <a:ext cx="256920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　･1.5</a:t>
            </a:r>
            <a:r>
              <a:rPr lang="en-US" alt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 ~ </a:t>
            </a:r>
            <a:r>
              <a:rPr 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2</a:t>
            </a:r>
            <a:r>
              <a:rPr lang="en-US" alt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 </a:t>
            </a:r>
            <a:r>
              <a:rPr 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year</a:t>
            </a:r>
            <a:r>
              <a:rPr lang="en-US" alt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s</a:t>
            </a:r>
            <a:endParaRPr sz="1800" dirty="0">
              <a:solidFill>
                <a:schemeClr val="dk2"/>
              </a:solidFill>
              <a:latin typeface="Roboto Slab" panose="020B0600070205080204" charset="0"/>
              <a:ea typeface="Roboto Slab" panose="020B0600070205080204" charset="0"/>
              <a:cs typeface="Roboto Slab"/>
              <a:sym typeface="Roboto Slab"/>
            </a:endParaRPr>
          </a:p>
        </p:txBody>
      </p:sp>
      <p:sp>
        <p:nvSpPr>
          <p:cNvPr id="42" name="Google Shape;75;p14">
            <a:extLst>
              <a:ext uri="{FF2B5EF4-FFF2-40B4-BE49-F238E27FC236}">
                <a16:creationId xmlns:a16="http://schemas.microsoft.com/office/drawing/2014/main" id="{FC962273-8D86-4345-B1D8-C72FDAF453EF}"/>
              </a:ext>
            </a:extLst>
          </p:cNvPr>
          <p:cNvSpPr txBox="1"/>
          <p:nvPr/>
        </p:nvSpPr>
        <p:spPr>
          <a:xfrm>
            <a:off x="2472364" y="2959882"/>
            <a:ext cx="1262076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8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b="1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 </a:t>
            </a:r>
            <a:r>
              <a:rPr 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  ･2</a:t>
            </a:r>
            <a:r>
              <a:rPr lang="en-US" alt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 </a:t>
            </a:r>
            <a:r>
              <a:rPr 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year</a:t>
            </a:r>
            <a:r>
              <a:rPr lang="en-US" alt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s</a:t>
            </a:r>
            <a:endParaRPr dirty="0">
              <a:latin typeface="Roboto Slab" panose="020B0600070205080204" charset="0"/>
              <a:ea typeface="Roboto Slab" panose="020B0600070205080204" charset="0"/>
              <a:cs typeface="Roboto Slab"/>
              <a:sym typeface="Roboto Slab"/>
            </a:endParaRPr>
          </a:p>
        </p:txBody>
      </p:sp>
      <p:sp>
        <p:nvSpPr>
          <p:cNvPr id="43" name="Google Shape;76;p14">
            <a:extLst>
              <a:ext uri="{FF2B5EF4-FFF2-40B4-BE49-F238E27FC236}">
                <a16:creationId xmlns:a16="http://schemas.microsoft.com/office/drawing/2014/main" id="{EE196500-7C13-4CC7-A86A-66B3F3D924D3}"/>
              </a:ext>
            </a:extLst>
          </p:cNvPr>
          <p:cNvSpPr txBox="1"/>
          <p:nvPr/>
        </p:nvSpPr>
        <p:spPr>
          <a:xfrm>
            <a:off x="2441075" y="3896521"/>
            <a:ext cx="5040000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Slab" panose="020B0600070205080204" charset="0"/>
                <a:ea typeface="Roboto Slab"/>
                <a:cs typeface="Roboto Slab"/>
                <a:sym typeface="Roboto Slab"/>
              </a:rPr>
              <a:t>Work in Japan as a “Hairstylist”</a:t>
            </a:r>
            <a:endParaRPr sz="20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Slab" panose="020B0600070205080204" charset="0"/>
              <a:ea typeface="Roboto Slab" panose="020B0600070205080204" charset="0"/>
              <a:cs typeface="Roboto Slab"/>
              <a:sym typeface="Roboto Slab"/>
            </a:endParaRPr>
          </a:p>
        </p:txBody>
      </p:sp>
      <p:sp>
        <p:nvSpPr>
          <p:cNvPr id="13" name="Google Shape;65;p14">
            <a:extLst>
              <a:ext uri="{FF2B5EF4-FFF2-40B4-BE49-F238E27FC236}">
                <a16:creationId xmlns:a16="http://schemas.microsoft.com/office/drawing/2014/main" id="{F8FF782B-C1F5-4343-8973-46B1508CF620}"/>
              </a:ext>
            </a:extLst>
          </p:cNvPr>
          <p:cNvSpPr txBox="1">
            <a:spLocks/>
          </p:cNvSpPr>
          <p:nvPr/>
        </p:nvSpPr>
        <p:spPr>
          <a:xfrm>
            <a:off x="707632" y="259824"/>
            <a:ext cx="7983686" cy="6261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kumimoji="1" sz="3825" kern="1200" cap="all" spc="15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pPr algn="ctr">
              <a:buClr>
                <a:srgbClr val="FFA254"/>
              </a:buClr>
              <a:buSzPts val="990"/>
              <a:buFont typeface="Arial"/>
              <a:buNone/>
            </a:pPr>
            <a:r>
              <a:rPr lang="en-US" altLang="ja" sz="3200" b="1" u="sng" dirty="0">
                <a:latin typeface="Roboto Slab"/>
                <a:ea typeface="Roboto Slab"/>
                <a:cs typeface="Roboto Slab"/>
                <a:sym typeface="Roboto Slab"/>
              </a:rPr>
              <a:t>Hairstylist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1673D0A-B190-4940-BFE2-8B65BED792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1778" t="-36310" r="-11778" b="-36310"/>
          <a:stretch/>
        </p:blipFill>
        <p:spPr>
          <a:xfrm>
            <a:off x="6130393" y="3001151"/>
            <a:ext cx="1526944" cy="84073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Google Shape;69;p14" descr="イメージ">
            <a:extLst>
              <a:ext uri="{FF2B5EF4-FFF2-40B4-BE49-F238E27FC236}">
                <a16:creationId xmlns:a16="http://schemas.microsoft.com/office/drawing/2014/main" id="{23D853BF-0C7D-4E95-A406-3B0ABDB0C0E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23141" b="23141"/>
          <a:stretch/>
        </p:blipFill>
        <p:spPr>
          <a:xfrm>
            <a:off x="6144978" y="1854023"/>
            <a:ext cx="1497775" cy="80455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2129054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A1A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9;p14" descr="イメージ">
            <a:extLst>
              <a:ext uri="{FF2B5EF4-FFF2-40B4-BE49-F238E27FC236}">
                <a16:creationId xmlns:a16="http://schemas.microsoft.com/office/drawing/2014/main" id="{DF4C23D2-08A1-4760-A088-8C61F76AE64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23141" b="23141"/>
          <a:stretch/>
        </p:blipFill>
        <p:spPr>
          <a:xfrm>
            <a:off x="3549120" y="335256"/>
            <a:ext cx="2045758" cy="1082521"/>
          </a:xfrm>
          <a:prstGeom prst="rect">
            <a:avLst/>
          </a:prstGeom>
          <a:noFill/>
          <a:ln w="25400" cap="flat" cmpd="sng">
            <a:noFill/>
            <a:prstDash val="solid"/>
            <a:round/>
            <a:headEnd type="none" w="sm" len="sm"/>
            <a:tailEnd type="none" w="sm" len="sm"/>
          </a:ln>
          <a:effectLst>
            <a:outerShdw blurRad="279400" sx="108000" sy="108000" algn="ctr" rotWithShape="0">
              <a:schemeClr val="accent1"/>
            </a:outerShdw>
          </a:effectLst>
        </p:spPr>
      </p:pic>
      <p:pic>
        <p:nvPicPr>
          <p:cNvPr id="18" name="グラフィックス 17" descr="握手">
            <a:extLst>
              <a:ext uri="{FF2B5EF4-FFF2-40B4-BE49-F238E27FC236}">
                <a16:creationId xmlns:a16="http://schemas.microsoft.com/office/drawing/2014/main" id="{43E3663A-010A-40F8-A613-581835BD50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25131" y="1624882"/>
            <a:ext cx="1893735" cy="1893735"/>
          </a:xfrm>
          <a:prstGeom prst="rect">
            <a:avLst/>
          </a:prstGeom>
        </p:spPr>
      </p:pic>
      <p:pic>
        <p:nvPicPr>
          <p:cNvPr id="2050" name="Picture 2" descr="GLOBALCARESTAFF INC. ❘ グローバルケアスタッフ株式会社 ❘ 外国人介護職人材派遣">
            <a:extLst>
              <a:ext uri="{FF2B5EF4-FFF2-40B4-BE49-F238E27FC236}">
                <a16:creationId xmlns:a16="http://schemas.microsoft.com/office/drawing/2014/main" id="{045AD38A-44E9-41BF-AB03-A3235F1D6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8" y="3367521"/>
            <a:ext cx="4066379" cy="939074"/>
          </a:xfrm>
          <a:prstGeom prst="rect">
            <a:avLst/>
          </a:prstGeom>
          <a:solidFill>
            <a:schemeClr val="bg1"/>
          </a:solidFill>
          <a:effectLst>
            <a:outerShdw blurRad="279400" sx="109000" sy="109000" algn="ctr" rotWithShape="0">
              <a:schemeClr val="accent1"/>
            </a:outerShdw>
          </a:effectLst>
        </p:spPr>
      </p:pic>
      <p:pic>
        <p:nvPicPr>
          <p:cNvPr id="2052" name="Picture 4" descr="株式会社ヒューマンステイ(岐阜県)の看護師人材紹介会社情報【ナース専科 求人ナビ】">
            <a:extLst>
              <a:ext uri="{FF2B5EF4-FFF2-40B4-BE49-F238E27FC236}">
                <a16:creationId xmlns:a16="http://schemas.microsoft.com/office/drawing/2014/main" id="{91EBE325-9EAD-497C-A1B7-50ACDD214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370" y="2661367"/>
            <a:ext cx="2190750" cy="1714500"/>
          </a:xfrm>
          <a:prstGeom prst="rect">
            <a:avLst/>
          </a:prstGeom>
          <a:noFill/>
          <a:effectLst>
            <a:outerShdw blurRad="279400" sx="109000" sy="109000" algn="ctr" rotWithShape="0">
              <a:schemeClr val="accent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596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0DBEB5-D16D-4188-8E63-437D4427A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408499"/>
            <a:ext cx="4608550" cy="897503"/>
          </a:xfrm>
        </p:spPr>
        <p:txBody>
          <a:bodyPr>
            <a:normAutofit fontScale="90000"/>
          </a:bodyPr>
          <a:lstStyle/>
          <a:p>
            <a:r>
              <a:rPr kumimoji="1" lang="en-US" altLang="ja-JP" sz="3200" b="1" u="sng" dirty="0">
                <a:solidFill>
                  <a:schemeClr val="tx1"/>
                </a:solidFill>
                <a:latin typeface="Roboto Slab" panose="020B0600070205080204" charset="0"/>
                <a:ea typeface="Roboto Slab" panose="020B0600070205080204" charset="0"/>
              </a:rPr>
              <a:t>EMPLOYMENT SUPPORT PROGRAM</a:t>
            </a:r>
            <a:endParaRPr kumimoji="1" lang="ja-JP" altLang="en-US" sz="3200" b="1" u="sng" dirty="0">
              <a:solidFill>
                <a:schemeClr val="tx1"/>
              </a:solidFill>
              <a:latin typeface="Roboto Slab" panose="020B060007020508020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41B594-C3DE-4C66-BCBB-3C06659999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498" y="1611878"/>
            <a:ext cx="3516407" cy="3123123"/>
          </a:xfrm>
          <a:effectLst>
            <a:outerShdw blurRad="25400" dist="38100" algn="l" rotWithShape="0">
              <a:schemeClr val="tx2">
                <a:lumMod val="50000"/>
                <a:lumOff val="50000"/>
                <a:alpha val="50000"/>
              </a:schemeClr>
            </a:outerShdw>
          </a:effectLst>
        </p:spPr>
        <p:txBody>
          <a:bodyPr>
            <a:normAutofit/>
          </a:bodyPr>
          <a:lstStyle/>
          <a:p>
            <a:r>
              <a:rPr kumimoji="1" lang="ja-JP" altLang="en-US" sz="2800" b="1" dirty="0">
                <a:solidFill>
                  <a:schemeClr val="tx1"/>
                </a:solidFill>
                <a:latin typeface="Roboto Slab" panose="020B0600070205080204" charset="0"/>
                <a:ea typeface="Roboto Slab" panose="020B0600070205080204" charset="0"/>
              </a:rPr>
              <a:t>・</a:t>
            </a:r>
            <a:r>
              <a:rPr lang="en-US" altLang="ja-JP" sz="2800" b="1" dirty="0">
                <a:solidFill>
                  <a:schemeClr val="tx1"/>
                </a:solidFill>
                <a:latin typeface="Roboto Slab" panose="020B0600070205080204" charset="0"/>
                <a:ea typeface="Roboto Slab" panose="020B0600070205080204" charset="0"/>
              </a:rPr>
              <a:t>English teacher</a:t>
            </a:r>
            <a:endParaRPr kumimoji="1" lang="en-US" altLang="ja-JP" sz="2800" b="1" dirty="0">
              <a:solidFill>
                <a:schemeClr val="tx1"/>
              </a:solidFill>
              <a:latin typeface="Roboto Slab" panose="020B0600070205080204" charset="0"/>
              <a:ea typeface="Roboto Slab" panose="020B0600070205080204" charset="0"/>
            </a:endParaRPr>
          </a:p>
          <a:p>
            <a:pPr marL="0" indent="0" algn="r">
              <a:buNone/>
            </a:pPr>
            <a:r>
              <a:rPr kumimoji="1" lang="en-US" altLang="ja-JP" sz="1400" b="1" dirty="0">
                <a:solidFill>
                  <a:schemeClr val="tx1"/>
                </a:solidFill>
                <a:latin typeface="Roboto Slab" panose="020B0600070205080204" charset="0"/>
                <a:ea typeface="Roboto Slab" panose="020B0600070205080204" charset="0"/>
              </a:rPr>
              <a:t>with Scholarship A</a:t>
            </a:r>
          </a:p>
          <a:p>
            <a:r>
              <a:rPr kumimoji="1" lang="ja-JP" altLang="en-US" sz="2800" b="1" dirty="0">
                <a:solidFill>
                  <a:schemeClr val="tx1"/>
                </a:solidFill>
                <a:latin typeface="Roboto Slab" panose="020B0600070205080204" charset="0"/>
                <a:ea typeface="Roboto Slab" panose="020B0600070205080204" charset="0"/>
              </a:rPr>
              <a:t>・</a:t>
            </a:r>
            <a:r>
              <a:rPr kumimoji="1" lang="en-US" altLang="ja-JP" sz="2800" b="1" dirty="0">
                <a:solidFill>
                  <a:schemeClr val="tx1"/>
                </a:solidFill>
                <a:latin typeface="Roboto Slab" panose="020B0600070205080204" charset="0"/>
                <a:ea typeface="Roboto Slab" panose="020B0600070205080204" charset="0"/>
              </a:rPr>
              <a:t>Caregiver</a:t>
            </a:r>
          </a:p>
          <a:p>
            <a:pPr algn="r"/>
            <a:r>
              <a:rPr lang="en-US" altLang="ja-JP" sz="1400" b="1" dirty="0">
                <a:solidFill>
                  <a:schemeClr val="tx1"/>
                </a:solidFill>
                <a:latin typeface="Roboto Slab" panose="020B0600070205080204" charset="0"/>
                <a:ea typeface="Roboto Slab" panose="020B0600070205080204" charset="0"/>
              </a:rPr>
              <a:t>with Scholarship A</a:t>
            </a:r>
          </a:p>
          <a:p>
            <a:pPr algn="r"/>
            <a:r>
              <a:rPr lang="en-US" altLang="ja-JP" sz="1400" b="1" dirty="0">
                <a:solidFill>
                  <a:schemeClr val="tx1"/>
                </a:solidFill>
                <a:latin typeface="Roboto Slab" panose="020B0600070205080204" charset="0"/>
                <a:ea typeface="Roboto Slab" panose="020B0600070205080204" charset="0"/>
              </a:rPr>
              <a:t>with Scholarship B</a:t>
            </a:r>
            <a:endParaRPr lang="en-US" altLang="ja-JP" sz="2800" dirty="0"/>
          </a:p>
          <a:p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53428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67;p14">
            <a:extLst>
              <a:ext uri="{FF2B5EF4-FFF2-40B4-BE49-F238E27FC236}">
                <a16:creationId xmlns:a16="http://schemas.microsoft.com/office/drawing/2014/main" id="{C00D0836-1CAB-4BE6-A4B3-822CBD3556A9}"/>
              </a:ext>
            </a:extLst>
          </p:cNvPr>
          <p:cNvSpPr txBox="1"/>
          <p:nvPr/>
        </p:nvSpPr>
        <p:spPr>
          <a:xfrm>
            <a:off x="2448300" y="1319594"/>
            <a:ext cx="4247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b="1" dirty="0">
                <a:solidFill>
                  <a:schemeClr val="dk2"/>
                </a:solidFill>
                <a:latin typeface="Roboto Slab" panose="020B0600070205080204" charset="0"/>
              </a:rPr>
              <a:t>Hotsuma International School</a:t>
            </a:r>
            <a:endParaRPr sz="1800" dirty="0">
              <a:solidFill>
                <a:schemeClr val="dk2"/>
              </a:solidFill>
              <a:latin typeface="Roboto Slab" panose="020B0600070205080204" charset="0"/>
              <a:ea typeface="Roboto Slab" panose="020B0600070205080204" charset="0"/>
              <a:cs typeface="Lato"/>
              <a:sym typeface="Lato"/>
            </a:endParaRPr>
          </a:p>
        </p:txBody>
      </p:sp>
      <p:sp>
        <p:nvSpPr>
          <p:cNvPr id="35" name="Google Shape;68;p14">
            <a:extLst>
              <a:ext uri="{FF2B5EF4-FFF2-40B4-BE49-F238E27FC236}">
                <a16:creationId xmlns:a16="http://schemas.microsoft.com/office/drawing/2014/main" id="{151A1447-74EA-465B-A941-801F2685A98B}"/>
              </a:ext>
            </a:extLst>
          </p:cNvPr>
          <p:cNvSpPr txBox="1"/>
          <p:nvPr/>
        </p:nvSpPr>
        <p:spPr>
          <a:xfrm>
            <a:off x="2441074" y="2582872"/>
            <a:ext cx="3567839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8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" b="1" dirty="0">
                <a:solidFill>
                  <a:schemeClr val="dk2"/>
                </a:solidFill>
                <a:latin typeface="Roboto Slab" panose="020B0600070205080204" charset="0"/>
              </a:rPr>
              <a:t>College of Medical and welfare</a:t>
            </a:r>
            <a:endParaRPr sz="1800" dirty="0">
              <a:solidFill>
                <a:schemeClr val="dk2"/>
              </a:solidFill>
              <a:latin typeface="Roboto Slab" panose="020B0600070205080204" charset="0"/>
              <a:ea typeface="Roboto Slab" panose="020B0600070205080204" charset="0"/>
            </a:endParaRPr>
          </a:p>
        </p:txBody>
      </p:sp>
      <p:sp>
        <p:nvSpPr>
          <p:cNvPr id="37" name="Google Shape;70;p14">
            <a:extLst>
              <a:ext uri="{FF2B5EF4-FFF2-40B4-BE49-F238E27FC236}">
                <a16:creationId xmlns:a16="http://schemas.microsoft.com/office/drawing/2014/main" id="{D5824474-09E7-46CB-9D8A-32EAD6FE577B}"/>
              </a:ext>
            </a:extLst>
          </p:cNvPr>
          <p:cNvSpPr txBox="1"/>
          <p:nvPr/>
        </p:nvSpPr>
        <p:spPr>
          <a:xfrm>
            <a:off x="1486662" y="1319659"/>
            <a:ext cx="819688" cy="461635"/>
          </a:xfrm>
          <a:prstGeom prst="rect">
            <a:avLst/>
          </a:prstGeom>
          <a:noFill/>
          <a:ln w="28575" cap="flat" cmpd="sng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Step1</a:t>
            </a:r>
            <a:endParaRPr b="1" dirty="0">
              <a:solidFill>
                <a:schemeClr val="dk2"/>
              </a:solidFill>
              <a:latin typeface="Roboto Slab" panose="020B0600070205080204" charset="0"/>
              <a:ea typeface="Roboto Slab" panose="020B0600070205080204" charset="0"/>
              <a:cs typeface="Roboto Slab"/>
              <a:sym typeface="Roboto Slab"/>
            </a:endParaRPr>
          </a:p>
        </p:txBody>
      </p:sp>
      <p:sp>
        <p:nvSpPr>
          <p:cNvPr id="38" name="Google Shape;71;p14">
            <a:extLst>
              <a:ext uri="{FF2B5EF4-FFF2-40B4-BE49-F238E27FC236}">
                <a16:creationId xmlns:a16="http://schemas.microsoft.com/office/drawing/2014/main" id="{6C8747E8-4B99-486D-BC7D-D1A3C82944B2}"/>
              </a:ext>
            </a:extLst>
          </p:cNvPr>
          <p:cNvSpPr txBox="1"/>
          <p:nvPr/>
        </p:nvSpPr>
        <p:spPr>
          <a:xfrm>
            <a:off x="1486663" y="2582937"/>
            <a:ext cx="819688" cy="461635"/>
          </a:xfrm>
          <a:prstGeom prst="rect">
            <a:avLst/>
          </a:prstGeom>
          <a:noFill/>
          <a:ln w="28575" cap="flat" cmpd="sng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Step2</a:t>
            </a:r>
            <a:endParaRPr b="1" dirty="0">
              <a:solidFill>
                <a:schemeClr val="dk2"/>
              </a:solidFill>
              <a:latin typeface="Roboto Slab" panose="020B0600070205080204" charset="0"/>
              <a:ea typeface="Roboto Slab" panose="020B0600070205080204" charset="0"/>
              <a:cs typeface="Roboto Slab"/>
              <a:sym typeface="Roboto Slab"/>
            </a:endParaRPr>
          </a:p>
        </p:txBody>
      </p:sp>
      <p:sp>
        <p:nvSpPr>
          <p:cNvPr id="39" name="Google Shape;72;p14">
            <a:extLst>
              <a:ext uri="{FF2B5EF4-FFF2-40B4-BE49-F238E27FC236}">
                <a16:creationId xmlns:a16="http://schemas.microsoft.com/office/drawing/2014/main" id="{32C5F44F-DCF6-4F67-B1F0-CA7EEE6DDBA4}"/>
              </a:ext>
            </a:extLst>
          </p:cNvPr>
          <p:cNvSpPr txBox="1"/>
          <p:nvPr/>
        </p:nvSpPr>
        <p:spPr>
          <a:xfrm>
            <a:off x="1486662" y="3942753"/>
            <a:ext cx="819688" cy="461635"/>
          </a:xfrm>
          <a:prstGeom prst="rect">
            <a:avLst/>
          </a:prstGeom>
          <a:noFill/>
          <a:ln w="28575" cap="flat" cmpd="sng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b="1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Ste</a:t>
            </a:r>
            <a:r>
              <a:rPr lang="en-US" altLang="ja-JP" b="1" dirty="0">
                <a:solidFill>
                  <a:schemeClr val="dk2"/>
                </a:solidFill>
                <a:latin typeface="Roboto Slab" panose="020B0600070205080204" charset="0"/>
                <a:ea typeface="Roboto Slab" panose="020B0600070205080204" charset="0"/>
                <a:cs typeface="Roboto Slab"/>
                <a:sym typeface="Roboto Slab"/>
              </a:rPr>
              <a:t>p</a:t>
            </a:r>
            <a:r>
              <a:rPr lang="ja" b="1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3</a:t>
            </a:r>
            <a:endParaRPr b="1" dirty="0">
              <a:solidFill>
                <a:schemeClr val="dk2"/>
              </a:solidFill>
              <a:latin typeface="Roboto Slab" panose="020B0600070205080204" charset="0"/>
              <a:ea typeface="Roboto Slab" panose="020B0600070205080204" charset="0"/>
              <a:cs typeface="Roboto Slab"/>
              <a:sym typeface="Roboto Slab"/>
            </a:endParaRPr>
          </a:p>
        </p:txBody>
      </p:sp>
      <p:sp>
        <p:nvSpPr>
          <p:cNvPr id="41" name="Google Shape;74;p14">
            <a:extLst>
              <a:ext uri="{FF2B5EF4-FFF2-40B4-BE49-F238E27FC236}">
                <a16:creationId xmlns:a16="http://schemas.microsoft.com/office/drawing/2014/main" id="{C3915DE3-D889-468E-9D4A-451192822C59}"/>
              </a:ext>
            </a:extLst>
          </p:cNvPr>
          <p:cNvSpPr txBox="1"/>
          <p:nvPr/>
        </p:nvSpPr>
        <p:spPr>
          <a:xfrm>
            <a:off x="2441075" y="1650254"/>
            <a:ext cx="256920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　･1.5</a:t>
            </a:r>
            <a:r>
              <a:rPr lang="en-US" alt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 ~ </a:t>
            </a:r>
            <a:r>
              <a:rPr 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2</a:t>
            </a:r>
            <a:r>
              <a:rPr lang="en-US" alt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 </a:t>
            </a:r>
            <a:r>
              <a:rPr 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year</a:t>
            </a:r>
            <a:r>
              <a:rPr lang="en-US" alt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s</a:t>
            </a:r>
            <a:endParaRPr sz="1800" dirty="0">
              <a:solidFill>
                <a:schemeClr val="dk2"/>
              </a:solidFill>
              <a:latin typeface="Roboto Slab" panose="020B0600070205080204" charset="0"/>
              <a:ea typeface="Roboto Slab" panose="020B0600070205080204" charset="0"/>
              <a:cs typeface="Roboto Slab"/>
              <a:sym typeface="Roboto Slab"/>
            </a:endParaRPr>
          </a:p>
        </p:txBody>
      </p:sp>
      <p:sp>
        <p:nvSpPr>
          <p:cNvPr id="42" name="Google Shape;75;p14">
            <a:extLst>
              <a:ext uri="{FF2B5EF4-FFF2-40B4-BE49-F238E27FC236}">
                <a16:creationId xmlns:a16="http://schemas.microsoft.com/office/drawing/2014/main" id="{FC962273-8D86-4345-B1D8-C72FDAF453EF}"/>
              </a:ext>
            </a:extLst>
          </p:cNvPr>
          <p:cNvSpPr txBox="1"/>
          <p:nvPr/>
        </p:nvSpPr>
        <p:spPr>
          <a:xfrm>
            <a:off x="2472364" y="2959882"/>
            <a:ext cx="1262076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8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b="1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 </a:t>
            </a:r>
            <a:r>
              <a:rPr 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  ･2</a:t>
            </a:r>
            <a:r>
              <a:rPr lang="en-US" alt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 </a:t>
            </a:r>
            <a:r>
              <a:rPr 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year</a:t>
            </a:r>
            <a:r>
              <a:rPr lang="en-US" alt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s</a:t>
            </a:r>
            <a:endParaRPr dirty="0">
              <a:latin typeface="Roboto Slab" panose="020B0600070205080204" charset="0"/>
              <a:ea typeface="Roboto Slab" panose="020B0600070205080204" charset="0"/>
              <a:cs typeface="Roboto Slab"/>
              <a:sym typeface="Roboto Slab"/>
            </a:endParaRPr>
          </a:p>
        </p:txBody>
      </p:sp>
      <p:sp>
        <p:nvSpPr>
          <p:cNvPr id="43" name="Google Shape;76;p14">
            <a:extLst>
              <a:ext uri="{FF2B5EF4-FFF2-40B4-BE49-F238E27FC236}">
                <a16:creationId xmlns:a16="http://schemas.microsoft.com/office/drawing/2014/main" id="{EE196500-7C13-4CC7-A86A-66B3F3D924D3}"/>
              </a:ext>
            </a:extLst>
          </p:cNvPr>
          <p:cNvSpPr txBox="1"/>
          <p:nvPr/>
        </p:nvSpPr>
        <p:spPr>
          <a:xfrm>
            <a:off x="2441075" y="3896521"/>
            <a:ext cx="5040000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Slab" panose="020B0600070205080204" charset="0"/>
                <a:ea typeface="Roboto Slab"/>
                <a:cs typeface="Roboto Slab"/>
                <a:sym typeface="Roboto Slab"/>
              </a:rPr>
              <a:t>Work in Japan as a “Caregiver”</a:t>
            </a:r>
            <a:endParaRPr sz="20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Slab" panose="020B0600070205080204" charset="0"/>
              <a:ea typeface="Roboto Slab" panose="020B0600070205080204" charset="0"/>
              <a:cs typeface="Roboto Slab"/>
              <a:sym typeface="Roboto Slab"/>
            </a:endParaRPr>
          </a:p>
        </p:txBody>
      </p:sp>
      <p:sp>
        <p:nvSpPr>
          <p:cNvPr id="13" name="Google Shape;65;p14">
            <a:extLst>
              <a:ext uri="{FF2B5EF4-FFF2-40B4-BE49-F238E27FC236}">
                <a16:creationId xmlns:a16="http://schemas.microsoft.com/office/drawing/2014/main" id="{F8FF782B-C1F5-4343-8973-46B1508CF620}"/>
              </a:ext>
            </a:extLst>
          </p:cNvPr>
          <p:cNvSpPr txBox="1">
            <a:spLocks/>
          </p:cNvSpPr>
          <p:nvPr/>
        </p:nvSpPr>
        <p:spPr>
          <a:xfrm>
            <a:off x="707632" y="259824"/>
            <a:ext cx="7983686" cy="6261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kumimoji="1" sz="3825" kern="1200" cap="all" spc="15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pPr algn="ctr">
              <a:buClr>
                <a:srgbClr val="FFA254"/>
              </a:buClr>
              <a:buSzPts val="990"/>
              <a:buFont typeface="Arial"/>
              <a:buNone/>
            </a:pPr>
            <a:r>
              <a:rPr lang="en-US" altLang="ja" sz="3200" b="1" u="sng" dirty="0">
                <a:latin typeface="Roboto Slab"/>
                <a:ea typeface="Roboto Slab"/>
                <a:cs typeface="Roboto Slab"/>
                <a:sym typeface="Roboto Slab"/>
              </a:rPr>
              <a:t>caregiver</a:t>
            </a:r>
          </a:p>
        </p:txBody>
      </p:sp>
      <p:pic>
        <p:nvPicPr>
          <p:cNvPr id="16" name="Google Shape;69;p14" descr="イメージ">
            <a:extLst>
              <a:ext uri="{FF2B5EF4-FFF2-40B4-BE49-F238E27FC236}">
                <a16:creationId xmlns:a16="http://schemas.microsoft.com/office/drawing/2014/main" id="{A0497209-2990-4AF8-8AEA-7CAEE05E8EB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t="23141" b="23141"/>
          <a:stretch/>
        </p:blipFill>
        <p:spPr>
          <a:xfrm>
            <a:off x="6144978" y="1854023"/>
            <a:ext cx="1497775" cy="80455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4" name="Picture 2" descr="GLOBALCARESTAFF INC. ❘ グローバルケアスタッフ株式会社 ❘ 外国人介護職人材派遣">
            <a:extLst>
              <a:ext uri="{FF2B5EF4-FFF2-40B4-BE49-F238E27FC236}">
                <a16:creationId xmlns:a16="http://schemas.microsoft.com/office/drawing/2014/main" id="{FB86593B-593E-42C3-9D13-CC2527188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962" y="3056176"/>
            <a:ext cx="3981450" cy="8286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Google Shape;74;p14">
            <a:extLst>
              <a:ext uri="{FF2B5EF4-FFF2-40B4-BE49-F238E27FC236}">
                <a16:creationId xmlns:a16="http://schemas.microsoft.com/office/drawing/2014/main" id="{53EB4C76-46F2-45CE-B949-54893A5C52D6}"/>
              </a:ext>
            </a:extLst>
          </p:cNvPr>
          <p:cNvSpPr txBox="1"/>
          <p:nvPr/>
        </p:nvSpPr>
        <p:spPr>
          <a:xfrm>
            <a:off x="2441075" y="2025480"/>
            <a:ext cx="256920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　･</a:t>
            </a:r>
            <a:r>
              <a:rPr lang="en-US" altLang="ja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Scholarship A or B</a:t>
            </a:r>
            <a:endParaRPr sz="1800" dirty="0">
              <a:solidFill>
                <a:schemeClr val="dk2"/>
              </a:solidFill>
              <a:latin typeface="Roboto Slab" panose="020B0600070205080204" charset="0"/>
              <a:ea typeface="Roboto Slab" panose="020B0600070205080204" charset="0"/>
              <a:cs typeface="Roboto Slab"/>
              <a:sym typeface="Roboto Slab"/>
            </a:endParaRPr>
          </a:p>
        </p:txBody>
      </p:sp>
      <p:sp>
        <p:nvSpPr>
          <p:cNvPr id="17" name="Google Shape;74;p14">
            <a:extLst>
              <a:ext uri="{FF2B5EF4-FFF2-40B4-BE49-F238E27FC236}">
                <a16:creationId xmlns:a16="http://schemas.microsoft.com/office/drawing/2014/main" id="{410BC9C0-30CF-490C-831B-4C4330FC241B}"/>
              </a:ext>
            </a:extLst>
          </p:cNvPr>
          <p:cNvSpPr txBox="1"/>
          <p:nvPr/>
        </p:nvSpPr>
        <p:spPr>
          <a:xfrm>
            <a:off x="2441075" y="3384450"/>
            <a:ext cx="2569200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800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　･</a:t>
            </a:r>
            <a:r>
              <a:rPr lang="en-US" altLang="ja" dirty="0">
                <a:solidFill>
                  <a:schemeClr val="dk2"/>
                </a:solidFill>
                <a:latin typeface="Roboto Slab" panose="020B0600070205080204" charset="0"/>
                <a:ea typeface="Roboto Slab"/>
                <a:cs typeface="Roboto Slab"/>
                <a:sym typeface="Roboto Slab"/>
              </a:rPr>
              <a:t>Scholarship</a:t>
            </a:r>
            <a:endParaRPr sz="1800" dirty="0">
              <a:solidFill>
                <a:schemeClr val="dk2"/>
              </a:solidFill>
              <a:latin typeface="Roboto Slab" panose="020B0600070205080204" charset="0"/>
              <a:ea typeface="Roboto Slab" panose="020B0600070205080204" charset="0"/>
              <a:cs typeface="Roboto Slab"/>
              <a:sym typeface="Roboto Slab"/>
            </a:endParaRPr>
          </a:p>
        </p:txBody>
      </p:sp>
    </p:spTree>
    <p:extLst>
      <p:ext uri="{BB962C8B-B14F-4D97-AF65-F5344CB8AC3E}">
        <p14:creationId xmlns:p14="http://schemas.microsoft.com/office/powerpoint/2010/main" val="2440034078"/>
      </p:ext>
    </p:extLst>
  </p:cSld>
  <p:clrMapOvr>
    <a:masterClrMapping/>
  </p:clrMapOvr>
</p:sld>
</file>

<file path=ppt/theme/theme1.xml><?xml version="1.0" encoding="utf-8"?>
<a:theme xmlns:a="http://schemas.openxmlformats.org/drawingml/2006/main" name="バッジ">
  <a:themeElements>
    <a:clrScheme name="バッジ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バッジ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バッ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208</Words>
  <Application>Microsoft Office PowerPoint</Application>
  <PresentationFormat>画面に合わせる (16:9)</PresentationFormat>
  <Paragraphs>67</Paragraphs>
  <Slides>11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Gill Sans MT</vt:lpstr>
      <vt:lpstr>Impact</vt:lpstr>
      <vt:lpstr>Arial</vt:lpstr>
      <vt:lpstr>Roboto Slab</vt:lpstr>
      <vt:lpstr>バッジ</vt:lpstr>
      <vt:lpstr>Road to employment  in Japan</vt:lpstr>
      <vt:lpstr>EMPLOYMENT SUPPORT PROGRAM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EMPLOYMENT SUPPORT PROGRAM</vt:lpstr>
      <vt:lpstr>PowerPoint プレゼンテーション</vt:lpstr>
      <vt:lpstr>PowerPoint プレゼンテーション</vt:lpstr>
      <vt:lpstr>EMPLOYMENT SUPPORT PROGRAM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to employment in Japan</dc:title>
  <cp:lastModifiedBy>白木 寛和</cp:lastModifiedBy>
  <cp:revision>13</cp:revision>
  <dcterms:modified xsi:type="dcterms:W3CDTF">2021-10-10T08:19:24Z</dcterms:modified>
</cp:coreProperties>
</file>